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1" r:id="rId3"/>
    <p:sldId id="257" r:id="rId4"/>
    <p:sldId id="265" r:id="rId5"/>
    <p:sldId id="258" r:id="rId6"/>
    <p:sldId id="270" r:id="rId7"/>
    <p:sldId id="266" r:id="rId8"/>
    <p:sldId id="268" r:id="rId9"/>
    <p:sldId id="269" r:id="rId10"/>
    <p:sldId id="259" r:id="rId11"/>
    <p:sldId id="260" r:id="rId12"/>
    <p:sldId id="261" r:id="rId13"/>
    <p:sldId id="262" r:id="rId14"/>
    <p:sldId id="263" r:id="rId15"/>
    <p:sldId id="272"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B89"/>
    <a:srgbClr val="54B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51" autoAdjust="0"/>
  </p:normalViewPr>
  <p:slideViewPr>
    <p:cSldViewPr snapToGrid="0">
      <p:cViewPr varScale="1">
        <p:scale>
          <a:sx n="109" d="100"/>
          <a:sy n="109" d="100"/>
        </p:scale>
        <p:origin x="6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2D138-52D5-463E-8C63-879E545979AC}" type="datetimeFigureOut">
              <a:rPr lang="en-GB" smtClean="0"/>
              <a:t>06/03/2019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CACC1-FCF0-4372-8A64-F01622D90452}" type="slidenum">
              <a:rPr lang="en-GB" smtClean="0"/>
              <a:t>‹#›</a:t>
            </a:fld>
            <a:endParaRPr lang="en-GB"/>
          </a:p>
        </p:txBody>
      </p:sp>
    </p:spTree>
    <p:extLst>
      <p:ext uri="{BB962C8B-B14F-4D97-AF65-F5344CB8AC3E}">
        <p14:creationId xmlns:p14="http://schemas.microsoft.com/office/powerpoint/2010/main" val="16948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introducing yourself;  your name, where you work and what you do.  You can then lead in to.. Today I am going to talk to you about plastic.  You may also want to ask is anybody in the class already knows anything about plastic?</a:t>
            </a:r>
          </a:p>
        </p:txBody>
      </p:sp>
      <p:sp>
        <p:nvSpPr>
          <p:cNvPr id="4" name="Slide Number Placeholder 3"/>
          <p:cNvSpPr>
            <a:spLocks noGrp="1"/>
          </p:cNvSpPr>
          <p:nvPr>
            <p:ph type="sldNum" sz="quarter" idx="10"/>
          </p:nvPr>
        </p:nvSpPr>
        <p:spPr/>
        <p:txBody>
          <a:bodyPr/>
          <a:lstStyle/>
          <a:p>
            <a:fld id="{289CACC1-FCF0-4372-8A64-F01622D90452}" type="slidenum">
              <a:rPr lang="en-GB" smtClean="0"/>
              <a:t>1</a:t>
            </a:fld>
            <a:endParaRPr lang="en-GB"/>
          </a:p>
        </p:txBody>
      </p:sp>
    </p:spTree>
    <p:extLst>
      <p:ext uri="{BB962C8B-B14F-4D97-AF65-F5344CB8AC3E}">
        <p14:creationId xmlns:p14="http://schemas.microsoft.com/office/powerpoint/2010/main" val="3053891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Finding Nemo clip:  all drains lead to the ocean</a:t>
            </a:r>
          </a:p>
          <a:p>
            <a:r>
              <a:rPr lang="en-GB" dirty="0"/>
              <a:t>Explain that litter that</a:t>
            </a:r>
            <a:r>
              <a:rPr lang="en-GB" baseline="0" dirty="0"/>
              <a:t> gets dropped on the street or blows out of a bin can then get washed into drains, these lead into rivers and into the oceans where animals can get tangled in it and mistake it for food.</a:t>
            </a:r>
          </a:p>
          <a:p>
            <a:r>
              <a:rPr lang="en-GB" baseline="0" dirty="0"/>
              <a:t>Question: Do they ever drop litter or see people dropping it? Could they do something differently?</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12</a:t>
            </a:fld>
            <a:endParaRPr lang="en-GB"/>
          </a:p>
        </p:txBody>
      </p:sp>
    </p:spTree>
    <p:extLst>
      <p:ext uri="{BB962C8B-B14F-4D97-AF65-F5344CB8AC3E}">
        <p14:creationId xmlns:p14="http://schemas.microsoft.com/office/powerpoint/2010/main" val="1272286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them what they have learnt today, the pictures can provide some prompts.</a:t>
            </a:r>
          </a:p>
        </p:txBody>
      </p:sp>
      <p:sp>
        <p:nvSpPr>
          <p:cNvPr id="4" name="Slide Number Placeholder 3"/>
          <p:cNvSpPr>
            <a:spLocks noGrp="1"/>
          </p:cNvSpPr>
          <p:nvPr>
            <p:ph type="sldNum" sz="quarter" idx="10"/>
          </p:nvPr>
        </p:nvSpPr>
        <p:spPr/>
        <p:txBody>
          <a:bodyPr/>
          <a:lstStyle/>
          <a:p>
            <a:fld id="{289CACC1-FCF0-4372-8A64-F01622D90452}" type="slidenum">
              <a:rPr lang="en-GB" smtClean="0"/>
              <a:t>13</a:t>
            </a:fld>
            <a:endParaRPr lang="en-GB"/>
          </a:p>
        </p:txBody>
      </p:sp>
    </p:spTree>
    <p:extLst>
      <p:ext uri="{BB962C8B-B14F-4D97-AF65-F5344CB8AC3E}">
        <p14:creationId xmlns:p14="http://schemas.microsoft.com/office/powerpoint/2010/main" val="2069492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all the children to think of something that they could do at home, school or in a club.  Here are some examples of pledges we have received (you can change these for some of your own) read these out to the class to give them ideas. They can then write this on a pledge card, tell them to keep hold of it as they will need it in a minute.</a:t>
            </a:r>
          </a:p>
        </p:txBody>
      </p:sp>
      <p:sp>
        <p:nvSpPr>
          <p:cNvPr id="4" name="Slide Number Placeholder 3"/>
          <p:cNvSpPr>
            <a:spLocks noGrp="1"/>
          </p:cNvSpPr>
          <p:nvPr>
            <p:ph type="sldNum" sz="quarter" idx="10"/>
          </p:nvPr>
        </p:nvSpPr>
        <p:spPr/>
        <p:txBody>
          <a:bodyPr/>
          <a:lstStyle/>
          <a:p>
            <a:fld id="{289CACC1-FCF0-4372-8A64-F01622D90452}" type="slidenum">
              <a:rPr lang="en-GB" smtClean="0"/>
              <a:t>14</a:t>
            </a:fld>
            <a:endParaRPr lang="en-GB"/>
          </a:p>
        </p:txBody>
      </p:sp>
    </p:spTree>
    <p:extLst>
      <p:ext uri="{BB962C8B-B14F-4D97-AF65-F5344CB8AC3E}">
        <p14:creationId xmlns:p14="http://schemas.microsoft.com/office/powerpoint/2010/main" val="424473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prompts</a:t>
            </a:r>
            <a:r>
              <a:rPr lang="en-GB" baseline="0" dirty="0"/>
              <a:t> to help the class with their writing.  This is also on the back of the Word Bank handout which the children will already have on the table.  Read out the prompts and make some suggestions for what they could write in the blanks.</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15</a:t>
            </a:fld>
            <a:endParaRPr lang="en-GB"/>
          </a:p>
        </p:txBody>
      </p:sp>
    </p:spTree>
    <p:extLst>
      <p:ext uri="{BB962C8B-B14F-4D97-AF65-F5344CB8AC3E}">
        <p14:creationId xmlns:p14="http://schemas.microsoft.com/office/powerpoint/2010/main" val="2178986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all the children for listening and doing so well.  Announce the fasted team for untangling the sea creature.  Ask if there are any more questions.</a:t>
            </a:r>
          </a:p>
        </p:txBody>
      </p:sp>
      <p:sp>
        <p:nvSpPr>
          <p:cNvPr id="4" name="Slide Number Placeholder 3"/>
          <p:cNvSpPr>
            <a:spLocks noGrp="1"/>
          </p:cNvSpPr>
          <p:nvPr>
            <p:ph type="sldNum" sz="quarter" idx="10"/>
          </p:nvPr>
        </p:nvSpPr>
        <p:spPr/>
        <p:txBody>
          <a:bodyPr/>
          <a:lstStyle/>
          <a:p>
            <a:fld id="{289CACC1-FCF0-4372-8A64-F01622D90452}" type="slidenum">
              <a:rPr lang="en-GB" smtClean="0"/>
              <a:t>16</a:t>
            </a:fld>
            <a:endParaRPr lang="en-GB"/>
          </a:p>
        </p:txBody>
      </p:sp>
    </p:spTree>
    <p:extLst>
      <p:ext uri="{BB962C8B-B14F-4D97-AF65-F5344CB8AC3E}">
        <p14:creationId xmlns:p14="http://schemas.microsoft.com/office/powerpoint/2010/main" val="351750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introducing yourself;  your name, where you work and what you do.  Very briefly outline some of the things that the Environment Agency do.  You can then lead in to.. Today I am going to talk to you about plastic.  You may also want to ask is anybody in the class already knows anything about plastic?</a:t>
            </a:r>
          </a:p>
        </p:txBody>
      </p:sp>
      <p:sp>
        <p:nvSpPr>
          <p:cNvPr id="4" name="Slide Number Placeholder 3"/>
          <p:cNvSpPr>
            <a:spLocks noGrp="1"/>
          </p:cNvSpPr>
          <p:nvPr>
            <p:ph type="sldNum" sz="quarter" idx="10"/>
          </p:nvPr>
        </p:nvSpPr>
        <p:spPr/>
        <p:txBody>
          <a:bodyPr/>
          <a:lstStyle/>
          <a:p>
            <a:fld id="{289CACC1-FCF0-4372-8A64-F01622D90452}" type="slidenum">
              <a:rPr lang="en-GB" smtClean="0"/>
              <a:t>2</a:t>
            </a:fld>
            <a:endParaRPr lang="en-GB"/>
          </a:p>
        </p:txBody>
      </p:sp>
    </p:spTree>
    <p:extLst>
      <p:ext uri="{BB962C8B-B14F-4D97-AF65-F5344CB8AC3E}">
        <p14:creationId xmlns:p14="http://schemas.microsoft.com/office/powerpoint/2010/main" val="3341574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straight into this activity will get the class thinking and talking to each other.  Encourage the children</a:t>
            </a:r>
            <a:r>
              <a:rPr lang="en-GB" baseline="0" dirty="0"/>
              <a:t> to think about this for themselves:  they should be able to group by basic features or what they eat.  After a few minutes if they are struggling make some suggestions; where they live, what they eat, what they look like.  After 5 minutes ask the group to stop and see if any children would like to tell the class which groups they have used.  Get two or three different suggestions and then show how you have sorted them (next slide).</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3</a:t>
            </a:fld>
            <a:endParaRPr lang="en-GB"/>
          </a:p>
        </p:txBody>
      </p:sp>
    </p:spTree>
    <p:extLst>
      <p:ext uri="{BB962C8B-B14F-4D97-AF65-F5344CB8AC3E}">
        <p14:creationId xmlns:p14="http://schemas.microsoft.com/office/powerpoint/2010/main" val="285104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a:t>
            </a:r>
            <a:r>
              <a:rPr lang="en-GB" baseline="0" dirty="0"/>
              <a:t> have chosen to group animals by what they eat; meat eater and plant eaters.  There’s another category that you could have used.. Some animals eat plastic.</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4</a:t>
            </a:fld>
            <a:endParaRPr lang="en-GB"/>
          </a:p>
        </p:txBody>
      </p:sp>
    </p:spTree>
    <p:extLst>
      <p:ext uri="{BB962C8B-B14F-4D97-AF65-F5344CB8AC3E}">
        <p14:creationId xmlns:p14="http://schemas.microsoft.com/office/powerpoint/2010/main" val="330173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Ask</a:t>
            </a:r>
            <a:r>
              <a:rPr lang="en-GB" baseline="0" dirty="0"/>
              <a:t> the class what is happening in these pictures?</a:t>
            </a:r>
          </a:p>
          <a:p>
            <a:pPr marL="0" indent="0">
              <a:buNone/>
            </a:pPr>
            <a:r>
              <a:rPr lang="en-GB" baseline="0" dirty="0"/>
              <a:t>Follow up question, Why might these animals eat plastic?  Explain that animals might get confused, plastic can look like food to animals.  Eating plastic is bad for animals and can make them very ill.</a:t>
            </a:r>
            <a:endParaRPr lang="en-GB" dirty="0"/>
          </a:p>
          <a:p>
            <a:pPr marL="0" indent="0">
              <a:buNone/>
            </a:pPr>
            <a:r>
              <a:rPr lang="en-GB" dirty="0"/>
              <a:t>Make it personal (</a:t>
            </a:r>
            <a:r>
              <a:rPr lang="en-GB" dirty="0">
                <a:solidFill>
                  <a:srgbClr val="FF0000"/>
                </a:solidFill>
              </a:rPr>
              <a:t>kindly</a:t>
            </a:r>
            <a:r>
              <a:rPr lang="en-GB" dirty="0"/>
              <a:t>!) to draw a connection with the issue</a:t>
            </a:r>
          </a:p>
        </p:txBody>
      </p:sp>
      <p:sp>
        <p:nvSpPr>
          <p:cNvPr id="4" name="Slide Number Placeholder 3"/>
          <p:cNvSpPr>
            <a:spLocks noGrp="1"/>
          </p:cNvSpPr>
          <p:nvPr>
            <p:ph type="sldNum" sz="quarter" idx="10"/>
          </p:nvPr>
        </p:nvSpPr>
        <p:spPr/>
        <p:txBody>
          <a:bodyPr/>
          <a:lstStyle/>
          <a:p>
            <a:fld id="{289CACC1-FCF0-4372-8A64-F01622D90452}" type="slidenum">
              <a:rPr lang="en-GB" smtClean="0"/>
              <a:t>5</a:t>
            </a:fld>
            <a:endParaRPr lang="en-GB"/>
          </a:p>
        </p:txBody>
      </p:sp>
    </p:spTree>
    <p:extLst>
      <p:ext uri="{BB962C8B-B14F-4D97-AF65-F5344CB8AC3E}">
        <p14:creationId xmlns:p14="http://schemas.microsoft.com/office/powerpoint/2010/main" val="406816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sheet, draw a line from the animal to it’s correct</a:t>
            </a:r>
            <a:r>
              <a:rPr lang="en-GB" baseline="0" dirty="0"/>
              <a:t> food.  </a:t>
            </a:r>
          </a:p>
          <a:p>
            <a:r>
              <a:rPr lang="en-GB" baseline="0" dirty="0"/>
              <a:t>Explain clearly what needs to be done to complete the worksheet.  A line needs to be drawn from the animal to the food that it should eat.  Two animals might eat the same food and some of the things on there might not be eaten by any animals.</a:t>
            </a:r>
          </a:p>
          <a:p>
            <a:r>
              <a:rPr lang="en-GB" baseline="0" dirty="0"/>
              <a:t>The next slides contain the answers so do not move to the next slide until all the children are finished.</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6</a:t>
            </a:fld>
            <a:endParaRPr lang="en-GB"/>
          </a:p>
        </p:txBody>
      </p:sp>
    </p:spTree>
    <p:extLst>
      <p:ext uri="{BB962C8B-B14F-4D97-AF65-F5344CB8AC3E}">
        <p14:creationId xmlns:p14="http://schemas.microsoft.com/office/powerpoint/2010/main" val="58407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a:t>
            </a:r>
            <a:r>
              <a:rPr lang="en-GB" baseline="0" dirty="0"/>
              <a:t> each food and ask what it is eaten by, this sets the scene for food chains next year.  If needed remind them that some foods will be eaten by more than one animal and some things aren’t really food for animals.  Make sure to be clear when you get to each plastic to say that some animals may eat plastic but they shouldn’t and that it’s bad for them.</a:t>
            </a:r>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7</a:t>
            </a:fld>
            <a:endParaRPr lang="en-GB"/>
          </a:p>
        </p:txBody>
      </p:sp>
    </p:spTree>
    <p:extLst>
      <p:ext uri="{BB962C8B-B14F-4D97-AF65-F5344CB8AC3E}">
        <p14:creationId xmlns:p14="http://schemas.microsoft.com/office/powerpoint/2010/main" val="130850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already know that animals can eat plastic- this can make animals ill</a:t>
            </a:r>
          </a:p>
          <a:p>
            <a:r>
              <a:rPr lang="en-GB" dirty="0"/>
              <a:t>Some things that you know about plastic:  They can get tangled in it, It can be used to make lots of useful things.  We don’t want to demonise plastic.  Explain that some items we only use once, that’s not a good use of plastic (bag, straw, bottle).  But for other things that we use for a really long time can be a good use of plastic (chair, phone laptop).</a:t>
            </a:r>
          </a:p>
        </p:txBody>
      </p:sp>
      <p:sp>
        <p:nvSpPr>
          <p:cNvPr id="4" name="Slide Number Placeholder 3"/>
          <p:cNvSpPr>
            <a:spLocks noGrp="1"/>
          </p:cNvSpPr>
          <p:nvPr>
            <p:ph type="sldNum" sz="quarter" idx="10"/>
          </p:nvPr>
        </p:nvSpPr>
        <p:spPr/>
        <p:txBody>
          <a:bodyPr/>
          <a:lstStyle/>
          <a:p>
            <a:fld id="{289CACC1-FCF0-4372-8A64-F01622D90452}" type="slidenum">
              <a:rPr lang="en-GB" smtClean="0"/>
              <a:t>10</a:t>
            </a:fld>
            <a:endParaRPr lang="en-GB"/>
          </a:p>
        </p:txBody>
      </p:sp>
    </p:spTree>
    <p:extLst>
      <p:ext uri="{BB962C8B-B14F-4D97-AF65-F5344CB8AC3E}">
        <p14:creationId xmlns:p14="http://schemas.microsoft.com/office/powerpoint/2010/main" val="82048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outline what the activities are and what will be expected of them for each activity.  Full descriptions of each activity are in the resource pack.</a:t>
            </a:r>
          </a:p>
          <a:p>
            <a:r>
              <a:rPr lang="en-GB" dirty="0"/>
              <a:t>Ask questions or ask a pupil to tell the rest of the class what to do to ensure understanding of what to do.</a:t>
            </a:r>
          </a:p>
          <a:p>
            <a:r>
              <a:rPr lang="en-GB" dirty="0"/>
              <a:t>After you have explained split the children into 4 groups.  They will spend approximately 5 minutes on each activity.  Once they have been split into groups and moved to tables make sure there are no more questions.</a:t>
            </a:r>
          </a:p>
          <a:p>
            <a:r>
              <a:rPr lang="en-GB" dirty="0"/>
              <a:t>Most children will probably not have time to finish their colouring and drawing in 5 minutes, you can give the whole class a bit more time to do this at the end.</a:t>
            </a:r>
          </a:p>
          <a:p>
            <a:endParaRPr lang="en-GB" dirty="0"/>
          </a:p>
        </p:txBody>
      </p:sp>
      <p:sp>
        <p:nvSpPr>
          <p:cNvPr id="4" name="Slide Number Placeholder 3"/>
          <p:cNvSpPr>
            <a:spLocks noGrp="1"/>
          </p:cNvSpPr>
          <p:nvPr>
            <p:ph type="sldNum" sz="quarter" idx="10"/>
          </p:nvPr>
        </p:nvSpPr>
        <p:spPr/>
        <p:txBody>
          <a:bodyPr/>
          <a:lstStyle/>
          <a:p>
            <a:fld id="{289CACC1-FCF0-4372-8A64-F01622D90452}" type="slidenum">
              <a:rPr lang="en-GB" smtClean="0"/>
              <a:t>11</a:t>
            </a:fld>
            <a:endParaRPr lang="en-GB"/>
          </a:p>
        </p:txBody>
      </p:sp>
    </p:spTree>
    <p:extLst>
      <p:ext uri="{BB962C8B-B14F-4D97-AF65-F5344CB8AC3E}">
        <p14:creationId xmlns:p14="http://schemas.microsoft.com/office/powerpoint/2010/main" val="1695235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2939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52092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1097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19983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t>06/03/2019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6528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t>06/03/2019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8042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t>06/03/2019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9638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t>06/03/2019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27437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t>06/03/2019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5470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6696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06/03/2019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3094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t>06/03/2019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t>‹#›</a:t>
            </a:fld>
            <a:endParaRPr lang="en-GB"/>
          </a:p>
        </p:txBody>
      </p:sp>
    </p:spTree>
    <p:extLst>
      <p:ext uri="{BB962C8B-B14F-4D97-AF65-F5344CB8AC3E}">
        <p14:creationId xmlns:p14="http://schemas.microsoft.com/office/powerpoint/2010/main" val="213235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1.jpeg"/><Relationship Id="rId7" Type="http://schemas.openxmlformats.org/officeDocument/2006/relationships/image" Target="../media/image4.svg"/><Relationship Id="rId12"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emf"/><Relationship Id="rId5" Type="http://schemas.microsoft.com/office/2007/relationships/hdphoto" Target="../media/hdphoto1.wdp"/><Relationship Id="rId10" Type="http://schemas.openxmlformats.org/officeDocument/2006/relationships/image" Target="../media/image7.emf"/><Relationship Id="rId4" Type="http://schemas.openxmlformats.org/officeDocument/2006/relationships/image" Target="../media/image2.png"/><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6.png"/><Relationship Id="rId3" Type="http://schemas.openxmlformats.org/officeDocument/2006/relationships/image" Target="../media/image39.jpeg"/><Relationship Id="rId7" Type="http://schemas.openxmlformats.org/officeDocument/2006/relationships/image" Target="../media/image11.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4.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40.png"/><Relationship Id="rId9" Type="http://schemas.openxmlformats.org/officeDocument/2006/relationships/image" Target="../media/image43.png"/><Relationship Id="rId1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52.pn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5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59.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55.png"/><Relationship Id="rId5" Type="http://schemas.openxmlformats.org/officeDocument/2006/relationships/image" Target="../media/image42.jpeg"/><Relationship Id="rId10" Type="http://schemas.openxmlformats.org/officeDocument/2006/relationships/image" Target="../media/image54.png"/><Relationship Id="rId4" Type="http://schemas.openxmlformats.org/officeDocument/2006/relationships/image" Target="../media/image11.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61.png"/><Relationship Id="rId7" Type="http://schemas.openxmlformats.org/officeDocument/2006/relationships/image" Target="../media/image4.svg"/><Relationship Id="rId12"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emf"/><Relationship Id="rId5" Type="http://schemas.microsoft.com/office/2007/relationships/hdphoto" Target="../media/hdphoto1.wdp"/><Relationship Id="rId10" Type="http://schemas.openxmlformats.org/officeDocument/2006/relationships/image" Target="../media/image7.emf"/><Relationship Id="rId4" Type="http://schemas.openxmlformats.org/officeDocument/2006/relationships/image" Target="../media/image2.png"/><Relationship Id="rId9"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1.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3.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1.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8.jpeg"/><Relationship Id="rId5" Type="http://schemas.openxmlformats.org/officeDocument/2006/relationships/image" Target="../media/image14.jpeg"/><Relationship Id="rId15" Type="http://schemas.openxmlformats.org/officeDocument/2006/relationships/image" Target="../media/image23.jpeg"/><Relationship Id="rId10" Type="http://schemas.openxmlformats.org/officeDocument/2006/relationships/image" Target="../media/image20.jpeg"/><Relationship Id="rId4" Type="http://schemas.openxmlformats.org/officeDocument/2006/relationships/image" Target="../media/image13.jpeg"/><Relationship Id="rId9" Type="http://schemas.openxmlformats.org/officeDocument/2006/relationships/image" Target="../media/image19.jpeg"/><Relationship Id="rId1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30.jpe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jpeg"/><Relationship Id="rId7" Type="http://schemas.openxmlformats.org/officeDocument/2006/relationships/image" Target="../media/image38.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5038" b="62792"/>
          <a:stretch/>
        </p:blipFill>
        <p:spPr>
          <a:xfrm>
            <a:off x="0" y="5337544"/>
            <a:ext cx="10314432" cy="1520456"/>
          </a:xfrm>
          <a:prstGeom prst="rect">
            <a:avLst/>
          </a:prstGeom>
        </p:spPr>
      </p:pic>
      <p:sp>
        <p:nvSpPr>
          <p:cNvPr id="14" name="Rectangle 13"/>
          <p:cNvSpPr/>
          <p:nvPr/>
        </p:nvSpPr>
        <p:spPr>
          <a:xfrm>
            <a:off x="8157411" y="5337544"/>
            <a:ext cx="4034589"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0"/>
            <a:ext cx="12192000" cy="53481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317205" y="864855"/>
            <a:ext cx="11557590" cy="1325563"/>
          </a:xfrm>
        </p:spPr>
        <p:txBody>
          <a:bodyPr>
            <a:noAutofit/>
          </a:bodyPr>
          <a:lstStyle/>
          <a:p>
            <a:r>
              <a:rPr lang="en-GB" sz="6000" b="1" dirty="0">
                <a:ln w="28575">
                  <a:solidFill>
                    <a:schemeClr val="bg1"/>
                  </a:solidFill>
                </a:ln>
                <a:solidFill>
                  <a:srgbClr val="034B89"/>
                </a:solidFill>
              </a:rPr>
              <a:t>Together, we can make plastic pollution a thing of the past.</a:t>
            </a:r>
          </a:p>
        </p:txBody>
      </p:sp>
      <p:cxnSp>
        <p:nvCxnSpPr>
          <p:cNvPr id="7" name="Straight Connector 6"/>
          <p:cNvCxnSpPr/>
          <p:nvPr/>
        </p:nvCxnSpPr>
        <p:spPr>
          <a:xfrm>
            <a:off x="7316771" y="5348177"/>
            <a:ext cx="4875229"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val="0"/>
              </a:ext>
            </a:extLst>
          </a:blip>
          <a:srcRect/>
          <a:stretch>
            <a:fillRect/>
          </a:stretch>
        </p:blipFill>
        <p:spPr bwMode="auto">
          <a:xfrm>
            <a:off x="8207211" y="5283129"/>
            <a:ext cx="4214442" cy="1423742"/>
          </a:xfrm>
          <a:prstGeom prst="rect">
            <a:avLst/>
          </a:prstGeom>
          <a:noFill/>
          <a:ln>
            <a:noFill/>
          </a:ln>
        </p:spPr>
      </p:pic>
      <p:pic>
        <p:nvPicPr>
          <p:cNvPr id="6" name="Graphic 5">
            <a:extLst>
              <a:ext uri="{FF2B5EF4-FFF2-40B4-BE49-F238E27FC236}">
                <a16:creationId xmlns:a16="http://schemas.microsoft.com/office/drawing/2014/main" id="{31BBB300-D07B-4B4A-8E07-E8C2C67AA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12868" y="3978851"/>
            <a:ext cx="1125406" cy="1080000"/>
          </a:xfrm>
          <a:prstGeom prst="rect">
            <a:avLst/>
          </a:prstGeom>
        </p:spPr>
      </p:pic>
      <p:pic>
        <p:nvPicPr>
          <p:cNvPr id="11" name="Picture 10">
            <a:extLst>
              <a:ext uri="{FF2B5EF4-FFF2-40B4-BE49-F238E27FC236}">
                <a16:creationId xmlns:a16="http://schemas.microsoft.com/office/drawing/2014/main" id="{216BD2F7-D260-401A-8835-E6D1250DB030}"/>
              </a:ext>
            </a:extLst>
          </p:cNvPr>
          <p:cNvPicPr>
            <a:picLocks noChangeAspect="1"/>
          </p:cNvPicPr>
          <p:nvPr/>
        </p:nvPicPr>
        <p:blipFill>
          <a:blip r:embed="rId8"/>
          <a:stretch>
            <a:fillRect/>
          </a:stretch>
        </p:blipFill>
        <p:spPr>
          <a:xfrm>
            <a:off x="10212804" y="3978851"/>
            <a:ext cx="1320791" cy="1080000"/>
          </a:xfrm>
          <a:prstGeom prst="rect">
            <a:avLst/>
          </a:prstGeom>
        </p:spPr>
      </p:pic>
      <p:pic>
        <p:nvPicPr>
          <p:cNvPr id="12" name="Picture 11">
            <a:extLst>
              <a:ext uri="{FF2B5EF4-FFF2-40B4-BE49-F238E27FC236}">
                <a16:creationId xmlns:a16="http://schemas.microsoft.com/office/drawing/2014/main" id="{FA256A43-389B-42B6-86F5-5367E6348F8D}"/>
              </a:ext>
            </a:extLst>
          </p:cNvPr>
          <p:cNvPicPr>
            <a:picLocks noChangeAspect="1"/>
          </p:cNvPicPr>
          <p:nvPr/>
        </p:nvPicPr>
        <p:blipFill>
          <a:blip r:embed="rId9"/>
          <a:stretch>
            <a:fillRect/>
          </a:stretch>
        </p:blipFill>
        <p:spPr>
          <a:xfrm>
            <a:off x="8420626" y="3978851"/>
            <a:ext cx="1185228" cy="1080000"/>
          </a:xfrm>
          <a:prstGeom prst="rect">
            <a:avLst/>
          </a:prstGeom>
        </p:spPr>
      </p:pic>
      <p:pic>
        <p:nvPicPr>
          <p:cNvPr id="15" name="Picture 14">
            <a:extLst>
              <a:ext uri="{FF2B5EF4-FFF2-40B4-BE49-F238E27FC236}">
                <a16:creationId xmlns:a16="http://schemas.microsoft.com/office/drawing/2014/main" id="{4C576BBB-C7A9-410E-9926-5B054E215023}"/>
              </a:ext>
            </a:extLst>
          </p:cNvPr>
          <p:cNvPicPr>
            <a:picLocks noChangeAspect="1"/>
          </p:cNvPicPr>
          <p:nvPr/>
        </p:nvPicPr>
        <p:blipFill>
          <a:blip r:embed="rId10"/>
          <a:stretch>
            <a:fillRect/>
          </a:stretch>
        </p:blipFill>
        <p:spPr>
          <a:xfrm>
            <a:off x="4284764" y="3999313"/>
            <a:ext cx="1319659" cy="1080000"/>
          </a:xfrm>
          <a:prstGeom prst="rect">
            <a:avLst/>
          </a:prstGeom>
        </p:spPr>
      </p:pic>
      <p:pic>
        <p:nvPicPr>
          <p:cNvPr id="16" name="Picture 15">
            <a:extLst>
              <a:ext uri="{FF2B5EF4-FFF2-40B4-BE49-F238E27FC236}">
                <a16:creationId xmlns:a16="http://schemas.microsoft.com/office/drawing/2014/main" id="{89159EE4-E9EB-4360-87D7-829D5C4873BA}"/>
              </a:ext>
            </a:extLst>
          </p:cNvPr>
          <p:cNvPicPr>
            <a:picLocks noChangeAspect="1"/>
          </p:cNvPicPr>
          <p:nvPr/>
        </p:nvPicPr>
        <p:blipFill>
          <a:blip r:embed="rId11"/>
          <a:stretch>
            <a:fillRect/>
          </a:stretch>
        </p:blipFill>
        <p:spPr>
          <a:xfrm>
            <a:off x="2520092" y="3999313"/>
            <a:ext cx="956227" cy="1080000"/>
          </a:xfrm>
          <a:prstGeom prst="rect">
            <a:avLst/>
          </a:prstGeom>
        </p:spPr>
      </p:pic>
      <p:pic>
        <p:nvPicPr>
          <p:cNvPr id="17" name="Picture 16">
            <a:extLst>
              <a:ext uri="{FF2B5EF4-FFF2-40B4-BE49-F238E27FC236}">
                <a16:creationId xmlns:a16="http://schemas.microsoft.com/office/drawing/2014/main" id="{68C7D309-EA72-485A-9A2A-66F440FF1E7C}"/>
              </a:ext>
            </a:extLst>
          </p:cNvPr>
          <p:cNvPicPr>
            <a:picLocks noChangeAspect="1"/>
          </p:cNvPicPr>
          <p:nvPr/>
        </p:nvPicPr>
        <p:blipFill>
          <a:blip r:embed="rId12"/>
          <a:stretch>
            <a:fillRect/>
          </a:stretch>
        </p:blipFill>
        <p:spPr>
          <a:xfrm>
            <a:off x="699157" y="3999313"/>
            <a:ext cx="1213985" cy="1080000"/>
          </a:xfrm>
          <a:prstGeom prst="rect">
            <a:avLst/>
          </a:prstGeom>
        </p:spPr>
      </p:pic>
    </p:spTree>
    <p:extLst>
      <p:ext uri="{BB962C8B-B14F-4D97-AF65-F5344CB8AC3E}">
        <p14:creationId xmlns:p14="http://schemas.microsoft.com/office/powerpoint/2010/main" val="1349655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175002"/>
            <a:ext cx="10515600" cy="1325563"/>
          </a:xfrm>
        </p:spPr>
        <p:txBody>
          <a:bodyPr/>
          <a:lstStyle/>
          <a:p>
            <a:pPr algn="ctr"/>
            <a:r>
              <a:rPr lang="en-GB" dirty="0"/>
              <a:t>What do we already know about plastic? </a:t>
            </a:r>
          </a:p>
        </p:txBody>
      </p:sp>
      <p:pic>
        <p:nvPicPr>
          <p:cNvPr id="4"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11" r="5715"/>
          <a:stretch/>
        </p:blipFill>
        <p:spPr bwMode="auto">
          <a:xfrm>
            <a:off x="1293098" y="1847811"/>
            <a:ext cx="2912693" cy="2184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6000" b="95600" l="10000" r="90000">
                        <a14:foregroundMark x1="32600" y1="11000" x2="32600" y2="11000"/>
                        <a14:foregroundMark x1="29800" y1="8600" x2="29800" y2="8600"/>
                        <a14:foregroundMark x1="70800" y1="13400" x2="70800" y2="13400"/>
                      </a14:backgroundRemoval>
                    </a14:imgEffect>
                  </a14:imgLayer>
                </a14:imgProps>
              </a:ext>
              <a:ext uri="{28A0092B-C50C-407E-A947-70E740481C1C}">
                <a14:useLocalDpi xmlns:a14="http://schemas.microsoft.com/office/drawing/2010/main" val="0"/>
              </a:ext>
            </a:extLst>
          </a:blip>
          <a:stretch>
            <a:fillRect/>
          </a:stretch>
        </p:blipFill>
        <p:spPr>
          <a:xfrm>
            <a:off x="7488743" y="3611945"/>
            <a:ext cx="1993617" cy="1993617"/>
          </a:xfrm>
          <a:prstGeom prst="rect">
            <a:avLst/>
          </a:prstGeom>
        </p:spPr>
      </p:pic>
      <p:pic>
        <p:nvPicPr>
          <p:cNvPr id="2050" name="Picture 2" descr="Image result for stra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623524">
            <a:off x="7506766" y="2115584"/>
            <a:ext cx="1577282" cy="10515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15596" y="1475247"/>
            <a:ext cx="2815784" cy="369332"/>
          </a:xfrm>
          <a:prstGeom prst="rect">
            <a:avLst/>
          </a:prstGeom>
          <a:noFill/>
        </p:spPr>
        <p:txBody>
          <a:bodyPr wrap="square" rtlCol="0">
            <a:spAutoFit/>
          </a:bodyPr>
          <a:lstStyle/>
          <a:p>
            <a:r>
              <a:rPr lang="en-GB" dirty="0">
                <a:latin typeface="+mj-lt"/>
              </a:rPr>
              <a:t>Animals can eat plastic</a:t>
            </a:r>
          </a:p>
        </p:txBody>
      </p:sp>
      <p:sp>
        <p:nvSpPr>
          <p:cNvPr id="15" name="TextBox 14"/>
          <p:cNvSpPr txBox="1"/>
          <p:nvPr/>
        </p:nvSpPr>
        <p:spPr>
          <a:xfrm>
            <a:off x="6807730" y="5733814"/>
            <a:ext cx="4165070" cy="369332"/>
          </a:xfrm>
          <a:prstGeom prst="rect">
            <a:avLst/>
          </a:prstGeom>
          <a:noFill/>
        </p:spPr>
        <p:txBody>
          <a:bodyPr wrap="square" rtlCol="0">
            <a:spAutoFit/>
          </a:bodyPr>
          <a:lstStyle/>
          <a:p>
            <a:r>
              <a:rPr lang="en-GB" dirty="0">
                <a:latin typeface="+mj-lt"/>
              </a:rPr>
              <a:t>Lots of things are made from plastic</a:t>
            </a:r>
          </a:p>
        </p:txBody>
      </p:sp>
      <p:sp>
        <p:nvSpPr>
          <p:cNvPr id="16" name="TextBox 15"/>
          <p:cNvSpPr txBox="1"/>
          <p:nvPr/>
        </p:nvSpPr>
        <p:spPr>
          <a:xfrm>
            <a:off x="1216504" y="6277009"/>
            <a:ext cx="4054515" cy="369332"/>
          </a:xfrm>
          <a:prstGeom prst="rect">
            <a:avLst/>
          </a:prstGeom>
          <a:noFill/>
        </p:spPr>
        <p:txBody>
          <a:bodyPr wrap="square" rtlCol="0">
            <a:spAutoFit/>
          </a:bodyPr>
          <a:lstStyle/>
          <a:p>
            <a:r>
              <a:rPr lang="en-GB" dirty="0">
                <a:latin typeface="+mj-lt"/>
              </a:rPr>
              <a:t>Animals can get tangled in plastic</a:t>
            </a:r>
          </a:p>
        </p:txBody>
      </p:sp>
      <p:pic>
        <p:nvPicPr>
          <p:cNvPr id="18" name="Picture 17"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sp>
        <p:nvSpPr>
          <p:cNvPr id="17" name="TextBox 16">
            <a:extLst>
              <a:ext uri="{FF2B5EF4-FFF2-40B4-BE49-F238E27FC236}">
                <a16:creationId xmlns:a16="http://schemas.microsoft.com/office/drawing/2014/main" id="{83412F80-6651-4B75-8A9F-F6D4D20C14FF}"/>
              </a:ext>
            </a:extLst>
          </p:cNvPr>
          <p:cNvSpPr txBox="1"/>
          <p:nvPr/>
        </p:nvSpPr>
        <p:spPr>
          <a:xfrm>
            <a:off x="2906992" y="3723920"/>
            <a:ext cx="1369035" cy="246221"/>
          </a:xfrm>
          <a:prstGeom prst="rect">
            <a:avLst/>
          </a:prstGeom>
          <a:noFill/>
        </p:spPr>
        <p:txBody>
          <a:bodyPr wrap="square" rtlCol="0">
            <a:spAutoFit/>
          </a:bodyPr>
          <a:lstStyle/>
          <a:p>
            <a:r>
              <a:rPr lang="en-GB" sz="1000" dirty="0">
                <a:solidFill>
                  <a:schemeClr val="bg1"/>
                </a:solidFill>
              </a:rPr>
              <a:t>©Troy Mayne/WWF</a:t>
            </a:r>
          </a:p>
        </p:txBody>
      </p:sp>
      <p:pic>
        <p:nvPicPr>
          <p:cNvPr id="3" name="Picture 2" descr="Image result for seal tangled in plastic">
            <a:extLst>
              <a:ext uri="{FF2B5EF4-FFF2-40B4-BE49-F238E27FC236}">
                <a16:creationId xmlns:a16="http://schemas.microsoft.com/office/drawing/2014/main" id="{83F343E8-80AC-4350-82C8-00D94B9E32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1938" y="4048135"/>
            <a:ext cx="3538451" cy="211613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C743F78-5F82-4177-8654-8DD97A1DCD86}"/>
              </a:ext>
            </a:extLst>
          </p:cNvPr>
          <p:cNvSpPr txBox="1"/>
          <p:nvPr/>
        </p:nvSpPr>
        <p:spPr>
          <a:xfrm>
            <a:off x="3765507" y="5900765"/>
            <a:ext cx="1369035" cy="246221"/>
          </a:xfrm>
          <a:prstGeom prst="rect">
            <a:avLst/>
          </a:prstGeom>
          <a:noFill/>
        </p:spPr>
        <p:txBody>
          <a:bodyPr wrap="square" rtlCol="0">
            <a:spAutoFit/>
          </a:bodyPr>
          <a:lstStyle/>
          <a:p>
            <a:r>
              <a:rPr lang="en-GB" sz="1000" dirty="0">
                <a:solidFill>
                  <a:schemeClr val="bg1"/>
                </a:solidFill>
              </a:rPr>
              <a:t>©inhabitat.com</a:t>
            </a:r>
          </a:p>
        </p:txBody>
      </p:sp>
      <p:pic>
        <p:nvPicPr>
          <p:cNvPr id="20" name="Picture 19">
            <a:extLst>
              <a:ext uri="{FF2B5EF4-FFF2-40B4-BE49-F238E27FC236}">
                <a16:creationId xmlns:a16="http://schemas.microsoft.com/office/drawing/2014/main" id="{8505BEDE-6E09-40CF-80AD-B4E6BC35CB00}"/>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2192" b="98904" l="9896" r="94010">
                        <a14:foregroundMark x1="58594" y1="21096" x2="58594" y2="21096"/>
                        <a14:foregroundMark x1="58333" y1="13151" x2="58333" y2="13151"/>
                        <a14:foregroundMark x1="50260" y1="4384" x2="50260" y2="4384"/>
                        <a14:foregroundMark x1="54167" y1="2283" x2="54167" y2="2283"/>
                        <a14:foregroundMark x1="59635" y1="13333" x2="59635" y2="13333"/>
                        <a14:foregroundMark x1="50781" y1="14429" x2="50781" y2="14429"/>
                        <a14:foregroundMark x1="10156" y1="35160" x2="10156" y2="35160"/>
                        <a14:foregroundMark x1="84896" y1="56895" x2="84896" y2="56895"/>
                        <a14:foregroundMark x1="83854" y1="59361" x2="83854" y2="59361"/>
                        <a14:foregroundMark x1="38021" y1="88219" x2="38021" y2="88219"/>
                        <a14:foregroundMark x1="80469" y1="90046" x2="80469" y2="90046"/>
                        <a14:foregroundMark x1="77604" y1="94703" x2="77604" y2="94703"/>
                        <a14:foregroundMark x1="25521" y1="97169" x2="25521" y2="97169"/>
                        <a14:foregroundMark x1="92188" y1="52055" x2="92188" y2="52055"/>
                        <a14:foregroundMark x1="44010" y1="98904" x2="44010" y2="98904"/>
                        <a14:foregroundMark x1="41406" y1="98995" x2="41406" y2="98995"/>
                        <a14:foregroundMark x1="52604" y1="98904" x2="52604" y2="98904"/>
                        <a14:foregroundMark x1="94010" y1="85388" x2="94010" y2="85388"/>
                        <a14:backgroundMark x1="69531" y1="99452" x2="69531" y2="99452"/>
                        <a14:backgroundMark x1="29167" y1="99635" x2="29167" y2="99635"/>
                        <a14:backgroundMark x1="35156" y1="99817" x2="35156" y2="99817"/>
                        <a14:backgroundMark x1="41146" y1="99909" x2="41146" y2="99909"/>
                        <a14:backgroundMark x1="53646" y1="99726" x2="53646" y2="99726"/>
                      </a14:backgroundRemoval>
                    </a14:imgEffect>
                  </a14:imgLayer>
                </a14:imgProps>
              </a:ext>
              <a:ext uri="{28A0092B-C50C-407E-A947-70E740481C1C}">
                <a14:useLocalDpi xmlns:a14="http://schemas.microsoft.com/office/drawing/2010/main" val="0"/>
              </a:ext>
            </a:extLst>
          </a:blip>
          <a:stretch>
            <a:fillRect/>
          </a:stretch>
        </p:blipFill>
        <p:spPr>
          <a:xfrm>
            <a:off x="6678277" y="1896053"/>
            <a:ext cx="537581" cy="1532947"/>
          </a:xfrm>
          <a:prstGeom prst="rect">
            <a:avLst/>
          </a:prstGeom>
        </p:spPr>
      </p:pic>
      <p:pic>
        <p:nvPicPr>
          <p:cNvPr id="11" name="Picture 10">
            <a:extLst>
              <a:ext uri="{FF2B5EF4-FFF2-40B4-BE49-F238E27FC236}">
                <a16:creationId xmlns:a16="http://schemas.microsoft.com/office/drawing/2014/main" id="{9962BDE8-D804-469F-8926-EDFB5CE6B9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9297" y="3589502"/>
            <a:ext cx="1369035" cy="1983810"/>
          </a:xfrm>
          <a:prstGeom prst="rect">
            <a:avLst/>
          </a:prstGeom>
        </p:spPr>
      </p:pic>
      <p:pic>
        <p:nvPicPr>
          <p:cNvPr id="14" name="Picture 13">
            <a:extLst>
              <a:ext uri="{FF2B5EF4-FFF2-40B4-BE49-F238E27FC236}">
                <a16:creationId xmlns:a16="http://schemas.microsoft.com/office/drawing/2014/main" id="{409B315F-D6BB-4A1D-909E-C19562196A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88343" y="1822587"/>
            <a:ext cx="880055" cy="1760110"/>
          </a:xfrm>
          <a:prstGeom prst="rect">
            <a:avLst/>
          </a:prstGeom>
        </p:spPr>
      </p:pic>
      <p:pic>
        <p:nvPicPr>
          <p:cNvPr id="1028" name="Picture 4" descr="Laptop, Coffee, Arm, Desktop, Notebook, Writing">
            <a:extLst>
              <a:ext uri="{FF2B5EF4-FFF2-40B4-BE49-F238E27FC236}">
                <a16:creationId xmlns:a16="http://schemas.microsoft.com/office/drawing/2014/main" id="{59BDC187-7757-45DB-B614-FF371FE89A40}"/>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66250" y1="47917" x2="66250" y2="47917"/>
                        <a14:foregroundMark x1="65625" y1="43229" x2="65625" y2="43229"/>
                        <a14:foregroundMark x1="61667" y1="45313" x2="61667" y2="45313"/>
                        <a14:foregroundMark x1="56667" y1="50347" x2="56667" y2="50347"/>
                        <a14:foregroundMark x1="55937" y1="51563" x2="53125" y2="54340"/>
                        <a14:foregroundMark x1="46771" y1="54861" x2="46146" y2="55382"/>
                        <a14:foregroundMark x1="45938" y1="55903" x2="45000" y2="58681"/>
                        <a14:foregroundMark x1="44896" y1="62500" x2="45313" y2="63889"/>
                        <a14:foregroundMark x1="47604" y1="64236" x2="52500" y2="65104"/>
                        <a14:foregroundMark x1="58021" y1="63021" x2="59375" y2="63194"/>
                        <a14:foregroundMark x1="62500" y1="61458" x2="62500" y2="60938"/>
                        <a14:foregroundMark x1="61458" y1="56944" x2="60938" y2="56424"/>
                        <a14:foregroundMark x1="58229" y1="55208" x2="54583" y2="55903"/>
                        <a14:foregroundMark x1="52604" y1="56424" x2="49375" y2="58160"/>
                        <a14:foregroundMark x1="48646" y1="58507" x2="48229" y2="59549"/>
                        <a14:foregroundMark x1="49896" y1="60938" x2="50417" y2="61111"/>
                        <a14:foregroundMark x1="51042" y1="58507" x2="50625" y2="54340"/>
                        <a14:foregroundMark x1="49063" y1="48958" x2="37500" y2="52257"/>
                        <a14:foregroundMark x1="37500" y1="52257" x2="38333" y2="63542"/>
                        <a14:foregroundMark x1="38333" y1="63542" x2="45521" y2="60764"/>
                        <a14:foregroundMark x1="45521" y1="60764" x2="42708" y2="70139"/>
                        <a14:foregroundMark x1="42708" y1="70139" x2="52500" y2="64931"/>
                        <a14:foregroundMark x1="52500" y1="64931" x2="54271" y2="75694"/>
                        <a14:foregroundMark x1="54271" y1="75694" x2="61771" y2="71354"/>
                        <a14:foregroundMark x1="61771" y1="71354" x2="64583" y2="79167"/>
                        <a14:foregroundMark x1="64583" y1="79167" x2="65000" y2="78993"/>
                        <a14:foregroundMark x1="47396" y1="84201" x2="39688" y2="81424"/>
                        <a14:foregroundMark x1="39688" y1="81424" x2="36667" y2="72222"/>
                        <a14:foregroundMark x1="36667" y1="72222" x2="36042" y2="58854"/>
                        <a14:foregroundMark x1="36042" y1="58854" x2="40625" y2="54167"/>
                        <a14:foregroundMark x1="40625" y1="54167" x2="35833" y2="57986"/>
                        <a14:foregroundMark x1="35833" y1="57986" x2="38125" y2="47743"/>
                        <a14:foregroundMark x1="38125" y1="47743" x2="44063" y2="45833"/>
                        <a14:foregroundMark x1="44063" y1="45833" x2="54583" y2="49826"/>
                        <a14:foregroundMark x1="54583" y1="49826" x2="60833" y2="45139"/>
                        <a14:foregroundMark x1="60833" y1="45139" x2="65625" y2="52604"/>
                        <a14:foregroundMark x1="65625" y1="52604" x2="66458" y2="61632"/>
                        <a14:foregroundMark x1="66458" y1="61632" x2="65729" y2="67188"/>
                        <a14:foregroundMark x1="39688" y1="46007" x2="33438" y2="44271"/>
                        <a14:foregroundMark x1="33438" y1="44271" x2="29583" y2="53819"/>
                        <a14:foregroundMark x1="29583" y1="53819" x2="31250" y2="73090"/>
                        <a14:foregroundMark x1="31250" y1="73090" x2="33854" y2="81424"/>
                        <a14:foregroundMark x1="33854" y1="81424" x2="38333" y2="81424"/>
                        <a14:foregroundMark x1="28438" y1="27604" x2="29688" y2="34896"/>
                      </a14:backgroundRemoval>
                    </a14:imgEffect>
                  </a14:imgLayer>
                </a14:imgProps>
              </a:ext>
              <a:ext uri="{28A0092B-C50C-407E-A947-70E740481C1C}">
                <a14:useLocalDpi xmlns:a14="http://schemas.microsoft.com/office/drawing/2010/main" val="0"/>
              </a:ext>
            </a:extLst>
          </a:blip>
          <a:srcRect/>
          <a:stretch>
            <a:fillRect/>
          </a:stretch>
        </p:blipFill>
        <p:spPr bwMode="auto">
          <a:xfrm>
            <a:off x="8472308" y="3357757"/>
            <a:ext cx="4068061" cy="2440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65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696932" y="0"/>
            <a:ext cx="2628014" cy="1325563"/>
          </a:xfrm>
        </p:spPr>
        <p:txBody>
          <a:bodyPr/>
          <a:lstStyle/>
          <a:p>
            <a:r>
              <a:rPr lang="en-GB" dirty="0"/>
              <a:t>Activities</a:t>
            </a:r>
          </a:p>
        </p:txBody>
      </p:sp>
      <p:cxnSp>
        <p:nvCxnSpPr>
          <p:cNvPr id="5" name="Straight Connector 4"/>
          <p:cNvCxnSpPr>
            <a:stCxn id="2" idx="2"/>
          </p:cNvCxnSpPr>
          <p:nvPr/>
        </p:nvCxnSpPr>
        <p:spPr>
          <a:xfrm>
            <a:off x="6010939" y="1325563"/>
            <a:ext cx="0" cy="5213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76691" y="3760418"/>
            <a:ext cx="11314815" cy="65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E8438C2-EADB-409A-8A97-9226FA99D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0770" y="3822544"/>
            <a:ext cx="4215183" cy="3161388"/>
          </a:xfrm>
          <a:prstGeom prst="rect">
            <a:avLst/>
          </a:prstGeom>
          <a:effectLst>
            <a:outerShdw blurRad="50800" dist="38100" dir="2700000" algn="tl" rotWithShape="0">
              <a:prstClr val="black">
                <a:alpha val="40000"/>
              </a:prstClr>
            </a:outerShdw>
          </a:effectLst>
        </p:spPr>
      </p:pic>
      <p:pic>
        <p:nvPicPr>
          <p:cNvPr id="25" name="Picture 24"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3" name="Picture 2">
            <a:extLst>
              <a:ext uri="{FF2B5EF4-FFF2-40B4-BE49-F238E27FC236}">
                <a16:creationId xmlns:a16="http://schemas.microsoft.com/office/drawing/2014/main" id="{AE430EBE-F3B8-4400-B6B9-BF59ECBF848A}"/>
              </a:ext>
            </a:extLst>
          </p:cNvPr>
          <p:cNvPicPr>
            <a:picLocks noChangeAspect="1"/>
          </p:cNvPicPr>
          <p:nvPr/>
        </p:nvPicPr>
        <p:blipFill rotWithShape="1">
          <a:blip r:embed="rId5"/>
          <a:srcRect l="16192" t="19913" r="30350" b="14725"/>
          <a:stretch/>
        </p:blipFill>
        <p:spPr>
          <a:xfrm>
            <a:off x="6999749" y="1021199"/>
            <a:ext cx="3817224" cy="2625287"/>
          </a:xfrm>
          <a:prstGeom prst="rect">
            <a:avLst/>
          </a:prstGeom>
        </p:spPr>
      </p:pic>
      <p:grpSp>
        <p:nvGrpSpPr>
          <p:cNvPr id="24" name="Group 23"/>
          <p:cNvGrpSpPr/>
          <p:nvPr/>
        </p:nvGrpSpPr>
        <p:grpSpPr>
          <a:xfrm>
            <a:off x="1204905" y="1098574"/>
            <a:ext cx="3995942" cy="2305288"/>
            <a:chOff x="2906993" y="793101"/>
            <a:chExt cx="4918901" cy="2837750"/>
          </a:xfrm>
        </p:grpSpPr>
        <p:pic>
          <p:nvPicPr>
            <p:cNvPr id="26" name="Picture 25"/>
            <p:cNvPicPr>
              <a:picLocks noChangeAspect="1"/>
            </p:cNvPicPr>
            <p:nvPr/>
          </p:nvPicPr>
          <p:blipFill rotWithShape="1">
            <a:blip r:embed="rId6"/>
            <a:srcRect l="35397" t="50413" r="50000" b="15047"/>
            <a:stretch/>
          </p:blipFill>
          <p:spPr>
            <a:xfrm rot="1803247">
              <a:off x="6248204" y="1198443"/>
              <a:ext cx="1577690" cy="2332236"/>
            </a:xfrm>
            <a:prstGeom prst="rect">
              <a:avLst/>
            </a:prstGeom>
          </p:spPr>
        </p:pic>
        <p:pic>
          <p:nvPicPr>
            <p:cNvPr id="27" name="Picture 26"/>
            <p:cNvPicPr>
              <a:picLocks noChangeAspect="1"/>
            </p:cNvPicPr>
            <p:nvPr/>
          </p:nvPicPr>
          <p:blipFill rotWithShape="1">
            <a:blip r:embed="rId7"/>
            <a:srcRect l="51388" t="34286" r="34079" b="30884"/>
            <a:stretch/>
          </p:blipFill>
          <p:spPr>
            <a:xfrm rot="1224320">
              <a:off x="5407484" y="916368"/>
              <a:ext cx="1558139" cy="2332653"/>
            </a:xfrm>
            <a:prstGeom prst="rect">
              <a:avLst/>
            </a:prstGeom>
          </p:spPr>
        </p:pic>
        <p:pic>
          <p:nvPicPr>
            <p:cNvPr id="28" name="Picture 27"/>
            <p:cNvPicPr>
              <a:picLocks noChangeAspect="1"/>
            </p:cNvPicPr>
            <p:nvPr/>
          </p:nvPicPr>
          <p:blipFill rotWithShape="1">
            <a:blip r:embed="rId6"/>
            <a:srcRect l="35614" t="12637" r="50207" b="53433"/>
            <a:stretch/>
          </p:blipFill>
          <p:spPr>
            <a:xfrm>
              <a:off x="4517409" y="793101"/>
              <a:ext cx="1555846" cy="2326944"/>
            </a:xfrm>
            <a:prstGeom prst="rect">
              <a:avLst/>
            </a:prstGeom>
          </p:spPr>
        </p:pic>
        <p:pic>
          <p:nvPicPr>
            <p:cNvPr id="29" name="Picture 28"/>
            <p:cNvPicPr>
              <a:picLocks noChangeAspect="1"/>
            </p:cNvPicPr>
            <p:nvPr/>
          </p:nvPicPr>
          <p:blipFill rotWithShape="1">
            <a:blip r:embed="rId6"/>
            <a:srcRect l="51534" t="12636" r="34163" b="53356"/>
            <a:stretch/>
          </p:blipFill>
          <p:spPr>
            <a:xfrm rot="20937127">
              <a:off x="3745866" y="846694"/>
              <a:ext cx="1569492" cy="2332236"/>
            </a:xfrm>
            <a:prstGeom prst="rect">
              <a:avLst/>
            </a:prstGeom>
          </p:spPr>
        </p:pic>
        <p:pic>
          <p:nvPicPr>
            <p:cNvPr id="30" name="Picture 29"/>
            <p:cNvPicPr>
              <a:picLocks noChangeAspect="1"/>
            </p:cNvPicPr>
            <p:nvPr/>
          </p:nvPicPr>
          <p:blipFill rotWithShape="1">
            <a:blip r:embed="rId7"/>
            <a:srcRect l="35260" t="34966" r="50199" b="31020"/>
            <a:stretch/>
          </p:blipFill>
          <p:spPr>
            <a:xfrm rot="20070943">
              <a:off x="2906993" y="1298198"/>
              <a:ext cx="1595534" cy="2332653"/>
            </a:xfrm>
            <a:prstGeom prst="rect">
              <a:avLst/>
            </a:prstGeom>
          </p:spPr>
        </p:pic>
      </p:grpSp>
      <p:grpSp>
        <p:nvGrpSpPr>
          <p:cNvPr id="33" name="Group 32"/>
          <p:cNvGrpSpPr/>
          <p:nvPr/>
        </p:nvGrpSpPr>
        <p:grpSpPr>
          <a:xfrm>
            <a:off x="600080" y="4096053"/>
            <a:ext cx="5054580" cy="2672901"/>
            <a:chOff x="600080" y="4096053"/>
            <a:chExt cx="5054580" cy="2672901"/>
          </a:xfrm>
        </p:grpSpPr>
        <p:pic>
          <p:nvPicPr>
            <p:cNvPr id="31" name="Picture 30"/>
            <p:cNvPicPr>
              <a:picLocks noChangeAspect="1"/>
            </p:cNvPicPr>
            <p:nvPr/>
          </p:nvPicPr>
          <p:blipFill rotWithShape="1">
            <a:blip r:embed="rId8"/>
            <a:srcRect l="31491" t="8185" r="30061" b="4290"/>
            <a:stretch/>
          </p:blipFill>
          <p:spPr>
            <a:xfrm>
              <a:off x="2528489" y="4096053"/>
              <a:ext cx="1371179" cy="1950840"/>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9"/>
            <a:srcRect l="31655" t="8185" r="30142" b="4950"/>
            <a:stretch/>
          </p:blipFill>
          <p:spPr>
            <a:xfrm>
              <a:off x="1040847" y="4096053"/>
              <a:ext cx="1372703" cy="1950840"/>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rotWithShape="1">
            <a:blip r:embed="rId10"/>
            <a:srcRect l="31325" t="7788" r="29813" b="4291"/>
            <a:stretch/>
          </p:blipFill>
          <p:spPr>
            <a:xfrm>
              <a:off x="4032677" y="4096053"/>
              <a:ext cx="1381440" cy="1953372"/>
            </a:xfrm>
            <a:prstGeom prst="rect">
              <a:avLst/>
            </a:prstGeom>
            <a:effectLst>
              <a:outerShdw blurRad="50800" dist="38100" dir="2700000" algn="tl" rotWithShape="0">
                <a:prstClr val="black">
                  <a:alpha val="40000"/>
                </a:prstClr>
              </a:outerShdw>
            </a:effectLst>
          </p:spPr>
        </p:pic>
        <p:grpSp>
          <p:nvGrpSpPr>
            <p:cNvPr id="23" name="Group 22"/>
            <p:cNvGrpSpPr/>
            <p:nvPr/>
          </p:nvGrpSpPr>
          <p:grpSpPr>
            <a:xfrm>
              <a:off x="600080" y="5051640"/>
              <a:ext cx="5054580" cy="1717314"/>
              <a:chOff x="633180" y="4870446"/>
              <a:chExt cx="5054580" cy="1717314"/>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2925" y="5432694"/>
                <a:ext cx="770062" cy="632983"/>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4698" y="5297285"/>
                <a:ext cx="1562978" cy="1290475"/>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6872" y="5064214"/>
                <a:ext cx="810888" cy="1196608"/>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180" y="4870446"/>
                <a:ext cx="1131665" cy="1219935"/>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1220956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a:spLocks noGrp="1"/>
          </p:cNvSpPr>
          <p:nvPr>
            <p:ph type="title"/>
          </p:nvPr>
        </p:nvSpPr>
        <p:spPr>
          <a:xfrm>
            <a:off x="838200" y="175002"/>
            <a:ext cx="10515600" cy="1325563"/>
          </a:xfrm>
        </p:spPr>
        <p:txBody>
          <a:bodyPr/>
          <a:lstStyle/>
          <a:p>
            <a:pPr algn="ctr"/>
            <a:r>
              <a:rPr lang="en-GB" dirty="0"/>
              <a:t>How does all this plastic get into the ocean?</a:t>
            </a:r>
          </a:p>
        </p:txBody>
      </p:sp>
      <p:pic>
        <p:nvPicPr>
          <p:cNvPr id="9" name="Finding Nemo- Escape from the fish tan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4547" y="1566925"/>
            <a:ext cx="7222905" cy="4924708"/>
          </a:xfrm>
          <a:prstGeom prst="rect">
            <a:avLst/>
          </a:prstGeom>
        </p:spPr>
      </p:pic>
      <p:pic>
        <p:nvPicPr>
          <p:cNvPr id="7" name="Picture 6" descr="E:\Work\Positive green logo pack\blue 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spTree>
    <p:extLst>
      <p:ext uri="{BB962C8B-B14F-4D97-AF65-F5344CB8AC3E}">
        <p14:creationId xmlns:p14="http://schemas.microsoft.com/office/powerpoint/2010/main" val="4244173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85125"/>
            <a:ext cx="10515600" cy="1325563"/>
          </a:xfrm>
        </p:spPr>
        <p:txBody>
          <a:bodyPr/>
          <a:lstStyle/>
          <a:p>
            <a:pPr algn="ctr"/>
            <a:r>
              <a:rPr lang="en-GB" dirty="0">
                <a:latin typeface="+mn-lt"/>
              </a:rPr>
              <a:t>What have you learnt?</a:t>
            </a:r>
          </a:p>
        </p:txBody>
      </p:sp>
      <p:pic>
        <p:nvPicPr>
          <p:cNvPr id="2050" name="Picture 2" descr="Image result for all drains lead to the oce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837" y="4482499"/>
            <a:ext cx="3750749" cy="20316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16" name="Picture 15" descr="Image result for seal tangled in plastic">
            <a:extLst>
              <a:ext uri="{FF2B5EF4-FFF2-40B4-BE49-F238E27FC236}">
                <a16:creationId xmlns:a16="http://schemas.microsoft.com/office/drawing/2014/main" id="{5254407E-02A8-4AE0-BB86-8C3289853B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1938" y="4048135"/>
            <a:ext cx="3538451" cy="21161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8670940-6DBB-47B4-9132-62CA7463EE49}"/>
              </a:ext>
            </a:extLst>
          </p:cNvPr>
          <p:cNvSpPr txBox="1"/>
          <p:nvPr/>
        </p:nvSpPr>
        <p:spPr>
          <a:xfrm>
            <a:off x="3765507" y="5900765"/>
            <a:ext cx="1369035" cy="246221"/>
          </a:xfrm>
          <a:prstGeom prst="rect">
            <a:avLst/>
          </a:prstGeom>
          <a:noFill/>
        </p:spPr>
        <p:txBody>
          <a:bodyPr wrap="square" rtlCol="0">
            <a:spAutoFit/>
          </a:bodyPr>
          <a:lstStyle/>
          <a:p>
            <a:r>
              <a:rPr lang="en-GB" sz="1000" dirty="0">
                <a:solidFill>
                  <a:schemeClr val="bg1"/>
                </a:solidFill>
              </a:rPr>
              <a:t>©inhabitat.com</a:t>
            </a:r>
          </a:p>
        </p:txBody>
      </p:sp>
      <p:pic>
        <p:nvPicPr>
          <p:cNvPr id="19" name="Picture 2" descr="Related image">
            <a:extLst>
              <a:ext uri="{FF2B5EF4-FFF2-40B4-BE49-F238E27FC236}">
                <a16:creationId xmlns:a16="http://schemas.microsoft.com/office/drawing/2014/main" id="{98AA2BBC-6219-4B98-A92F-B5B6CBB720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211" r="5715"/>
          <a:stretch/>
        </p:blipFill>
        <p:spPr bwMode="auto">
          <a:xfrm>
            <a:off x="1293098" y="1847811"/>
            <a:ext cx="2912693" cy="21845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87433D1-C38D-4235-B5AE-226B9074254C}"/>
              </a:ext>
            </a:extLst>
          </p:cNvPr>
          <p:cNvSpPr txBox="1"/>
          <p:nvPr/>
        </p:nvSpPr>
        <p:spPr>
          <a:xfrm>
            <a:off x="2906992" y="3723920"/>
            <a:ext cx="1369035" cy="246221"/>
          </a:xfrm>
          <a:prstGeom prst="rect">
            <a:avLst/>
          </a:prstGeom>
          <a:noFill/>
        </p:spPr>
        <p:txBody>
          <a:bodyPr wrap="square" rtlCol="0">
            <a:spAutoFit/>
          </a:bodyPr>
          <a:lstStyle/>
          <a:p>
            <a:r>
              <a:rPr lang="en-GB" sz="1000" dirty="0">
                <a:solidFill>
                  <a:schemeClr val="bg1"/>
                </a:solidFill>
              </a:rPr>
              <a:t>©Troy Mayne/WWF</a:t>
            </a:r>
          </a:p>
        </p:txBody>
      </p:sp>
      <p:grpSp>
        <p:nvGrpSpPr>
          <p:cNvPr id="21" name="Group 20"/>
          <p:cNvGrpSpPr/>
          <p:nvPr/>
        </p:nvGrpSpPr>
        <p:grpSpPr>
          <a:xfrm>
            <a:off x="5819685" y="1610143"/>
            <a:ext cx="5054580" cy="2672901"/>
            <a:chOff x="600080" y="4096053"/>
            <a:chExt cx="5054580" cy="2672901"/>
          </a:xfrm>
        </p:grpSpPr>
        <p:pic>
          <p:nvPicPr>
            <p:cNvPr id="22" name="Picture 21"/>
            <p:cNvPicPr>
              <a:picLocks noChangeAspect="1"/>
            </p:cNvPicPr>
            <p:nvPr/>
          </p:nvPicPr>
          <p:blipFill rotWithShape="1">
            <a:blip r:embed="rId7"/>
            <a:srcRect l="31491" t="8185" r="30061" b="4290"/>
            <a:stretch/>
          </p:blipFill>
          <p:spPr>
            <a:xfrm>
              <a:off x="2528489" y="4096053"/>
              <a:ext cx="1371179" cy="1950840"/>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rotWithShape="1">
            <a:blip r:embed="rId8"/>
            <a:srcRect l="31655" t="8185" r="30142" b="4950"/>
            <a:stretch/>
          </p:blipFill>
          <p:spPr>
            <a:xfrm>
              <a:off x="1040847" y="4096053"/>
              <a:ext cx="1372703" cy="1950840"/>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rotWithShape="1">
            <a:blip r:embed="rId9"/>
            <a:srcRect l="31325" t="7788" r="29813" b="4291"/>
            <a:stretch/>
          </p:blipFill>
          <p:spPr>
            <a:xfrm>
              <a:off x="4032677" y="4096053"/>
              <a:ext cx="1381440" cy="1953372"/>
            </a:xfrm>
            <a:prstGeom prst="rect">
              <a:avLst/>
            </a:prstGeom>
            <a:effectLst>
              <a:outerShdw blurRad="50800" dist="38100" dir="2700000" algn="tl" rotWithShape="0">
                <a:prstClr val="black">
                  <a:alpha val="40000"/>
                </a:prstClr>
              </a:outerShdw>
            </a:effectLst>
          </p:spPr>
        </p:pic>
        <p:grpSp>
          <p:nvGrpSpPr>
            <p:cNvPr id="25" name="Group 24"/>
            <p:cNvGrpSpPr/>
            <p:nvPr/>
          </p:nvGrpSpPr>
          <p:grpSpPr>
            <a:xfrm>
              <a:off x="600080" y="5051640"/>
              <a:ext cx="5054580" cy="1717314"/>
              <a:chOff x="633180" y="4870446"/>
              <a:chExt cx="5054580" cy="1717314"/>
            </a:xfrm>
          </p:grpSpPr>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2925" y="5432694"/>
                <a:ext cx="770062" cy="632983"/>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4698" y="5297285"/>
                <a:ext cx="1562978" cy="1290475"/>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76872" y="5064214"/>
                <a:ext cx="810888" cy="1196608"/>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3180" y="4870446"/>
                <a:ext cx="1131665" cy="1219935"/>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3463624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What can you do?</a:t>
            </a:r>
          </a:p>
        </p:txBody>
      </p:sp>
      <p:pic>
        <p:nvPicPr>
          <p:cNvPr id="7" name="Picture 6"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grpSp>
        <p:nvGrpSpPr>
          <p:cNvPr id="8" name="Group 7"/>
          <p:cNvGrpSpPr/>
          <p:nvPr/>
        </p:nvGrpSpPr>
        <p:grpSpPr>
          <a:xfrm>
            <a:off x="500375" y="2315069"/>
            <a:ext cx="5055487" cy="2277243"/>
            <a:chOff x="500375" y="2315069"/>
            <a:chExt cx="5055487" cy="2277243"/>
          </a:xfrm>
        </p:grpSpPr>
        <p:grpSp>
          <p:nvGrpSpPr>
            <p:cNvPr id="10" name="Group 9"/>
            <p:cNvGrpSpPr/>
            <p:nvPr/>
          </p:nvGrpSpPr>
          <p:grpSpPr>
            <a:xfrm>
              <a:off x="500375" y="2315069"/>
              <a:ext cx="5000000" cy="2227862"/>
              <a:chOff x="500375" y="2315069"/>
              <a:chExt cx="5000000" cy="2227862"/>
            </a:xfrm>
          </p:grpSpPr>
          <p:pic>
            <p:nvPicPr>
              <p:cNvPr id="12" name="Picture 11">
                <a:extLst>
                  <a:ext uri="{FF2B5EF4-FFF2-40B4-BE49-F238E27FC236}">
                    <a16:creationId xmlns:a16="http://schemas.microsoft.com/office/drawing/2014/main" id="{C721964B-23E7-449F-9E8E-0ADEDD7350E6}"/>
                  </a:ext>
                </a:extLst>
              </p:cNvPr>
              <p:cNvPicPr>
                <a:picLocks noChangeAspect="1"/>
              </p:cNvPicPr>
              <p:nvPr/>
            </p:nvPicPr>
            <p:blipFill rotWithShape="1">
              <a:blip r:embed="rId4">
                <a:extLst>
                  <a:ext uri="{28A0092B-C50C-407E-A947-70E740481C1C}">
                    <a14:useLocalDpi xmlns:a14="http://schemas.microsoft.com/office/drawing/2010/main" val="0"/>
                  </a:ext>
                </a:extLst>
              </a:blip>
              <a:srcRect b="52065"/>
              <a:stretch/>
            </p:blipFill>
            <p:spPr>
              <a:xfrm>
                <a:off x="500375" y="2315069"/>
                <a:ext cx="5000000" cy="2227862"/>
              </a:xfrm>
              <a:prstGeom prst="rect">
                <a:avLst/>
              </a:prstGeom>
              <a:effectLst>
                <a:outerShdw blurRad="50800" dist="38100" dir="2700000" algn="tl" rotWithShape="0">
                  <a:prstClr val="black">
                    <a:alpha val="40000"/>
                  </a:prstClr>
                </a:outerShdw>
              </a:effectLst>
            </p:spPr>
          </p:pic>
          <p:sp>
            <p:nvSpPr>
              <p:cNvPr id="14" name="Rectangle 13"/>
              <p:cNvSpPr/>
              <p:nvPr/>
            </p:nvSpPr>
            <p:spPr>
              <a:xfrm>
                <a:off x="3865830" y="3983525"/>
                <a:ext cx="1625492" cy="550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26871" y="3883654"/>
                <a:ext cx="521713" cy="398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24BC468B-2BC0-4C1C-94AE-F28FF2A68803}"/>
                </a:ext>
              </a:extLst>
            </p:cNvPr>
            <p:cNvPicPr>
              <a:picLocks noChangeAspect="1"/>
            </p:cNvPicPr>
            <p:nvPr/>
          </p:nvPicPr>
          <p:blipFill rotWithShape="1">
            <a:blip r:embed="rId5"/>
            <a:srcRect l="1800" t="3097" r="1613" b="3048"/>
            <a:stretch/>
          </p:blipFill>
          <p:spPr>
            <a:xfrm>
              <a:off x="3622239" y="3824109"/>
              <a:ext cx="1933623" cy="768203"/>
            </a:xfrm>
            <a:prstGeom prst="rect">
              <a:avLst/>
            </a:prstGeom>
          </p:spPr>
        </p:pic>
      </p:grpSp>
      <p:grpSp>
        <p:nvGrpSpPr>
          <p:cNvPr id="17" name="Group 16"/>
          <p:cNvGrpSpPr/>
          <p:nvPr/>
        </p:nvGrpSpPr>
        <p:grpSpPr>
          <a:xfrm>
            <a:off x="6491600" y="2308720"/>
            <a:ext cx="5086249" cy="2277242"/>
            <a:chOff x="6491600" y="2308720"/>
            <a:chExt cx="5086249" cy="2277242"/>
          </a:xfrm>
        </p:grpSpPr>
        <p:grpSp>
          <p:nvGrpSpPr>
            <p:cNvPr id="18" name="Group 17"/>
            <p:cNvGrpSpPr/>
            <p:nvPr/>
          </p:nvGrpSpPr>
          <p:grpSpPr>
            <a:xfrm>
              <a:off x="6491600" y="2308720"/>
              <a:ext cx="5000000" cy="2227862"/>
              <a:chOff x="6491600" y="2315070"/>
              <a:chExt cx="5000000" cy="2227862"/>
            </a:xfrm>
          </p:grpSpPr>
          <p:pic>
            <p:nvPicPr>
              <p:cNvPr id="20" name="Picture 19">
                <a:extLst>
                  <a:ext uri="{FF2B5EF4-FFF2-40B4-BE49-F238E27FC236}">
                    <a16:creationId xmlns:a16="http://schemas.microsoft.com/office/drawing/2014/main" id="{E9C5D943-9E5C-45BF-AB5A-983390450F32}"/>
                  </a:ext>
                </a:extLst>
              </p:cNvPr>
              <p:cNvPicPr>
                <a:picLocks noChangeAspect="1"/>
              </p:cNvPicPr>
              <p:nvPr/>
            </p:nvPicPr>
            <p:blipFill rotWithShape="1">
              <a:blip r:embed="rId4">
                <a:extLst>
                  <a:ext uri="{28A0092B-C50C-407E-A947-70E740481C1C}">
                    <a14:useLocalDpi xmlns:a14="http://schemas.microsoft.com/office/drawing/2010/main" val="0"/>
                  </a:ext>
                </a:extLst>
              </a:blip>
              <a:srcRect t="47951" b="4114"/>
              <a:stretch/>
            </p:blipFill>
            <p:spPr>
              <a:xfrm>
                <a:off x="6491600" y="2315070"/>
                <a:ext cx="5000000" cy="2227862"/>
              </a:xfrm>
              <a:prstGeom prst="rect">
                <a:avLst/>
              </a:prstGeom>
              <a:effectLst>
                <a:outerShdw blurRad="50800" dist="38100" dir="2700000" algn="tl" rotWithShape="0">
                  <a:prstClr val="black">
                    <a:alpha val="40000"/>
                  </a:prstClr>
                </a:outerShdw>
              </a:effectLst>
            </p:spPr>
          </p:pic>
          <p:sp>
            <p:nvSpPr>
              <p:cNvPr id="21" name="Rectangle 20"/>
              <p:cNvSpPr/>
              <p:nvPr/>
            </p:nvSpPr>
            <p:spPr>
              <a:xfrm>
                <a:off x="9868277" y="3983526"/>
                <a:ext cx="1485523" cy="461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9923764" y="3824109"/>
                <a:ext cx="594072" cy="4583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18">
              <a:extLst>
                <a:ext uri="{FF2B5EF4-FFF2-40B4-BE49-F238E27FC236}">
                  <a16:creationId xmlns:a16="http://schemas.microsoft.com/office/drawing/2014/main" id="{24BC468B-2BC0-4C1C-94AE-F28FF2A68803}"/>
                </a:ext>
              </a:extLst>
            </p:cNvPr>
            <p:cNvPicPr>
              <a:picLocks noChangeAspect="1"/>
            </p:cNvPicPr>
            <p:nvPr/>
          </p:nvPicPr>
          <p:blipFill rotWithShape="1">
            <a:blip r:embed="rId5"/>
            <a:srcRect l="1800" t="3097" r="1613" b="3048"/>
            <a:stretch/>
          </p:blipFill>
          <p:spPr>
            <a:xfrm>
              <a:off x="9644226" y="3817759"/>
              <a:ext cx="1933623" cy="768203"/>
            </a:xfrm>
            <a:prstGeom prst="rect">
              <a:avLst/>
            </a:prstGeom>
          </p:spPr>
        </p:pic>
      </p:grpSp>
    </p:spTree>
    <p:extLst>
      <p:ext uri="{BB962C8B-B14F-4D97-AF65-F5344CB8AC3E}">
        <p14:creationId xmlns:p14="http://schemas.microsoft.com/office/powerpoint/2010/main" val="85623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E88802E-8665-4911-9999-3444F60C81BB}"/>
              </a:ext>
            </a:extLst>
          </p:cNvPr>
          <p:cNvSpPr txBox="1">
            <a:spLocks/>
          </p:cNvSpPr>
          <p:nvPr/>
        </p:nvSpPr>
        <p:spPr>
          <a:xfrm>
            <a:off x="815454" y="1224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What can you do?</a:t>
            </a:r>
          </a:p>
        </p:txBody>
      </p:sp>
      <p:sp>
        <p:nvSpPr>
          <p:cNvPr id="7" name="Title 1">
            <a:extLst>
              <a:ext uri="{FF2B5EF4-FFF2-40B4-BE49-F238E27FC236}">
                <a16:creationId xmlns:a16="http://schemas.microsoft.com/office/drawing/2014/main" id="{9E88802E-8665-4911-9999-3444F60C81BB}"/>
              </a:ext>
            </a:extLst>
          </p:cNvPr>
          <p:cNvSpPr txBox="1">
            <a:spLocks/>
          </p:cNvSpPr>
          <p:nvPr/>
        </p:nvSpPr>
        <p:spPr>
          <a:xfrm>
            <a:off x="136478" y="2184250"/>
            <a:ext cx="11873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I will stop using</a:t>
            </a:r>
          </a:p>
        </p:txBody>
      </p:sp>
      <p:sp>
        <p:nvSpPr>
          <p:cNvPr id="10" name="Title 1">
            <a:extLst>
              <a:ext uri="{FF2B5EF4-FFF2-40B4-BE49-F238E27FC236}">
                <a16:creationId xmlns:a16="http://schemas.microsoft.com/office/drawing/2014/main" id="{9E88802E-8665-4911-9999-3444F60C81BB}"/>
              </a:ext>
            </a:extLst>
          </p:cNvPr>
          <p:cNvSpPr txBox="1">
            <a:spLocks/>
          </p:cNvSpPr>
          <p:nvPr/>
        </p:nvSpPr>
        <p:spPr>
          <a:xfrm>
            <a:off x="159224" y="3993251"/>
            <a:ext cx="11873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I will tell 		about what I have learnt today </a:t>
            </a:r>
          </a:p>
        </p:txBody>
      </p:sp>
      <p:pic>
        <p:nvPicPr>
          <p:cNvPr id="11" name="Picture 10"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cxnSp>
        <p:nvCxnSpPr>
          <p:cNvPr id="3" name="Straight Connector 2"/>
          <p:cNvCxnSpPr/>
          <p:nvPr/>
        </p:nvCxnSpPr>
        <p:spPr>
          <a:xfrm>
            <a:off x="3971499" y="2990176"/>
            <a:ext cx="36712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150842" y="4817660"/>
            <a:ext cx="1703696" cy="3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396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9175" b="13707"/>
          <a:stretch/>
        </p:blipFill>
        <p:spPr bwMode="auto">
          <a:xfrm>
            <a:off x="3874169" y="-481443"/>
            <a:ext cx="9204157" cy="582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56411" y="144378"/>
            <a:ext cx="4969042" cy="4030579"/>
          </a:xfrm>
          <a:prstGeom prst="wedgeEllipseCallout">
            <a:avLst>
              <a:gd name="adj1" fmla="val 79449"/>
              <a:gd name="adj2" fmla="val 368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6431" y="601579"/>
            <a:ext cx="3416969" cy="2862322"/>
          </a:xfrm>
          <a:prstGeom prst="rect">
            <a:avLst/>
          </a:prstGeom>
          <a:noFill/>
        </p:spPr>
        <p:txBody>
          <a:bodyPr wrap="square" rtlCol="0">
            <a:spAutoFit/>
          </a:bodyPr>
          <a:lstStyle/>
          <a:p>
            <a:pPr algn="ctr"/>
            <a:r>
              <a:rPr lang="en-GB" sz="3600" dirty="0">
                <a:latin typeface="+mj-lt"/>
              </a:rPr>
              <a:t>Thank you for helping to make plastic pollution a thing of the past!</a:t>
            </a:r>
          </a:p>
        </p:txBody>
      </p:sp>
      <p:sp>
        <p:nvSpPr>
          <p:cNvPr id="12" name="Rectangle 11"/>
          <p:cNvSpPr/>
          <p:nvPr/>
        </p:nvSpPr>
        <p:spPr>
          <a:xfrm>
            <a:off x="0" y="5346432"/>
            <a:ext cx="12192000" cy="1503947"/>
          </a:xfrm>
          <a:prstGeom prst="rect">
            <a:avLst/>
          </a:prstGeom>
          <a:solidFill>
            <a:srgbClr val="034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p:nvPr/>
        </p:nvPicPr>
        <p:blipFill>
          <a:blip r:embed="rId4" cstate="print">
            <a:extLst>
              <a:ext uri="{BEBA8EAE-BF5A-486C-A8C5-ECC9F3942E4B}">
                <a14:imgProps xmlns:a14="http://schemas.microsoft.com/office/drawing/2010/main">
                  <a14:imgLayer r:embed="rId5">
                    <a14:imgEffect>
                      <a14:backgroundRemoval t="9908" b="89862" l="2496" r="96802">
                        <a14:foregroundMark x1="22543" y1="43548" x2="22543" y2="43548"/>
                        <a14:foregroundMark x1="15367" y1="32258" x2="15367" y2="32258"/>
                        <a14:foregroundMark x1="16069" y1="45392" x2="16069" y2="45392"/>
                        <a14:foregroundMark x1="32527" y1="37327" x2="32527" y2="37327"/>
                        <a14:foregroundMark x1="41576" y1="40783" x2="41576" y2="40783"/>
                        <a14:foregroundMark x1="44462" y1="42166" x2="44462" y2="42166"/>
                        <a14:foregroundMark x1="49532" y1="38479" x2="49532" y2="38479"/>
                        <a14:foregroundMark x1="49220" y1="31336" x2="49220" y2="31336"/>
                        <a14:foregroundMark x1="53354" y1="38479" x2="53354" y2="38479"/>
                        <a14:foregroundMark x1="59672" y1="40323" x2="59672" y2="40323"/>
                        <a14:foregroundMark x1="65055" y1="41705" x2="65055" y2="41705"/>
                        <a14:foregroundMark x1="70593" y1="38479" x2="70593" y2="38479"/>
                        <a14:foregroundMark x1="79173" y1="41244" x2="79173" y2="41244"/>
                        <a14:foregroundMark x1="84789" y1="43088" x2="84789" y2="43088"/>
                        <a14:foregroundMark x1="87129" y1="42166" x2="87129" y2="42166"/>
                        <a14:foregroundMark x1="35881" y1="73502" x2="35881" y2="73502"/>
                        <a14:foregroundMark x1="41732" y1="70276" x2="41732" y2="70276"/>
                        <a14:foregroundMark x1="46490" y1="68203" x2="46490" y2="68203"/>
                        <a14:foregroundMark x1="49064" y1="67742" x2="49064" y2="67742"/>
                        <a14:foregroundMark x1="54290" y1="72581" x2="54290" y2="72581"/>
                        <a14:foregroundMark x1="60608" y1="74424" x2="60608" y2="74424"/>
                        <a14:backgroundMark x1="23635" y1="64977" x2="23635" y2="64977"/>
                        <a14:backgroundMark x1="17629" y1="79493" x2="17629" y2="79493"/>
                        <a14:backgroundMark x1="11934" y1="73963" x2="11934" y2="73963"/>
                        <a14:backgroundMark x1="77613" y1="40323" x2="77613" y2="40323"/>
                        <a14:backgroundMark x1="34087" y1="67742" x2="34087" y2="67742"/>
                        <a14:backgroundMark x1="45398" y1="67281" x2="45398" y2="67281"/>
                      </a14:backgroundRemoval>
                    </a14:imgEffect>
                  </a14:imgLayer>
                </a14:imgProps>
              </a:ext>
              <a:ext uri="{28A0092B-C50C-407E-A947-70E740481C1C}">
                <a14:useLocalDpi xmlns:a14="http://schemas.microsoft.com/office/drawing/2010/main" val="0"/>
              </a:ext>
            </a:extLst>
          </a:blip>
          <a:srcRect/>
          <a:stretch>
            <a:fillRect/>
          </a:stretch>
        </p:blipFill>
        <p:spPr bwMode="auto">
          <a:xfrm>
            <a:off x="55394" y="5294261"/>
            <a:ext cx="4214442" cy="1423742"/>
          </a:xfrm>
          <a:prstGeom prst="rect">
            <a:avLst/>
          </a:prstGeom>
          <a:noFill/>
          <a:ln>
            <a:noFill/>
          </a:ln>
        </p:spPr>
      </p:pic>
      <p:pic>
        <p:nvPicPr>
          <p:cNvPr id="9" name="Graphic 5">
            <a:extLst>
              <a:ext uri="{FF2B5EF4-FFF2-40B4-BE49-F238E27FC236}">
                <a16:creationId xmlns:a16="http://schemas.microsoft.com/office/drawing/2014/main" id="{31BBB300-D07B-4B4A-8E07-E8C2C67AAA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00675" y="5492481"/>
            <a:ext cx="1125406" cy="1080000"/>
          </a:xfrm>
          <a:prstGeom prst="rect">
            <a:avLst/>
          </a:prstGeom>
        </p:spPr>
      </p:pic>
      <p:pic>
        <p:nvPicPr>
          <p:cNvPr id="10" name="Picture 9">
            <a:extLst>
              <a:ext uri="{FF2B5EF4-FFF2-40B4-BE49-F238E27FC236}">
                <a16:creationId xmlns:a16="http://schemas.microsoft.com/office/drawing/2014/main" id="{216BD2F7-D260-401A-8835-E6D1250DB030}"/>
              </a:ext>
            </a:extLst>
          </p:cNvPr>
          <p:cNvPicPr>
            <a:picLocks noChangeAspect="1"/>
          </p:cNvPicPr>
          <p:nvPr/>
        </p:nvPicPr>
        <p:blipFill>
          <a:blip r:embed="rId8"/>
          <a:stretch>
            <a:fillRect/>
          </a:stretch>
        </p:blipFill>
        <p:spPr>
          <a:xfrm>
            <a:off x="10817129" y="5513138"/>
            <a:ext cx="1320791" cy="1080000"/>
          </a:xfrm>
          <a:prstGeom prst="rect">
            <a:avLst/>
          </a:prstGeom>
        </p:spPr>
      </p:pic>
      <p:pic>
        <p:nvPicPr>
          <p:cNvPr id="14" name="Picture 13">
            <a:extLst>
              <a:ext uri="{FF2B5EF4-FFF2-40B4-BE49-F238E27FC236}">
                <a16:creationId xmlns:a16="http://schemas.microsoft.com/office/drawing/2014/main" id="{FA256A43-389B-42B6-86F5-5367E6348F8D}"/>
              </a:ext>
            </a:extLst>
          </p:cNvPr>
          <p:cNvPicPr>
            <a:picLocks noChangeAspect="1"/>
          </p:cNvPicPr>
          <p:nvPr/>
        </p:nvPicPr>
        <p:blipFill>
          <a:blip r:embed="rId9"/>
          <a:stretch>
            <a:fillRect/>
          </a:stretch>
        </p:blipFill>
        <p:spPr>
          <a:xfrm>
            <a:off x="9462123" y="5492481"/>
            <a:ext cx="1185228" cy="1080000"/>
          </a:xfrm>
          <a:prstGeom prst="rect">
            <a:avLst/>
          </a:prstGeom>
        </p:spPr>
      </p:pic>
      <p:pic>
        <p:nvPicPr>
          <p:cNvPr id="15" name="Picture 14">
            <a:extLst>
              <a:ext uri="{FF2B5EF4-FFF2-40B4-BE49-F238E27FC236}">
                <a16:creationId xmlns:a16="http://schemas.microsoft.com/office/drawing/2014/main" id="{4C576BBB-C7A9-410E-9926-5B054E215023}"/>
              </a:ext>
            </a:extLst>
          </p:cNvPr>
          <p:cNvPicPr>
            <a:picLocks noChangeAspect="1"/>
          </p:cNvPicPr>
          <p:nvPr/>
        </p:nvPicPr>
        <p:blipFill>
          <a:blip r:embed="rId10"/>
          <a:stretch>
            <a:fillRect/>
          </a:stretch>
        </p:blipFill>
        <p:spPr>
          <a:xfrm>
            <a:off x="6544974" y="5511478"/>
            <a:ext cx="1319659" cy="1080000"/>
          </a:xfrm>
          <a:prstGeom prst="rect">
            <a:avLst/>
          </a:prstGeom>
        </p:spPr>
      </p:pic>
      <p:pic>
        <p:nvPicPr>
          <p:cNvPr id="16" name="Picture 15">
            <a:extLst>
              <a:ext uri="{FF2B5EF4-FFF2-40B4-BE49-F238E27FC236}">
                <a16:creationId xmlns:a16="http://schemas.microsoft.com/office/drawing/2014/main" id="{89159EE4-E9EB-4360-87D7-829D5C4873BA}"/>
              </a:ext>
            </a:extLst>
          </p:cNvPr>
          <p:cNvPicPr>
            <a:picLocks noChangeAspect="1"/>
          </p:cNvPicPr>
          <p:nvPr/>
        </p:nvPicPr>
        <p:blipFill>
          <a:blip r:embed="rId11"/>
          <a:stretch>
            <a:fillRect/>
          </a:stretch>
        </p:blipFill>
        <p:spPr>
          <a:xfrm>
            <a:off x="5352705" y="5492481"/>
            <a:ext cx="956227" cy="1080000"/>
          </a:xfrm>
          <a:prstGeom prst="rect">
            <a:avLst/>
          </a:prstGeom>
        </p:spPr>
      </p:pic>
      <p:pic>
        <p:nvPicPr>
          <p:cNvPr id="17" name="Picture 16">
            <a:extLst>
              <a:ext uri="{FF2B5EF4-FFF2-40B4-BE49-F238E27FC236}">
                <a16:creationId xmlns:a16="http://schemas.microsoft.com/office/drawing/2014/main" id="{68C7D309-EA72-485A-9A2A-66F440FF1E7C}"/>
              </a:ext>
            </a:extLst>
          </p:cNvPr>
          <p:cNvPicPr>
            <a:picLocks noChangeAspect="1"/>
          </p:cNvPicPr>
          <p:nvPr/>
        </p:nvPicPr>
        <p:blipFill>
          <a:blip r:embed="rId12"/>
          <a:stretch>
            <a:fillRect/>
          </a:stretch>
        </p:blipFill>
        <p:spPr>
          <a:xfrm>
            <a:off x="3968942" y="5563950"/>
            <a:ext cx="1213985" cy="1080000"/>
          </a:xfrm>
          <a:prstGeom prst="rect">
            <a:avLst/>
          </a:prstGeom>
        </p:spPr>
      </p:pic>
    </p:spTree>
    <p:extLst>
      <p:ext uri="{BB962C8B-B14F-4D97-AF65-F5344CB8AC3E}">
        <p14:creationId xmlns:p14="http://schemas.microsoft.com/office/powerpoint/2010/main" val="176885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231775"/>
            <a:ext cx="10515600" cy="1325563"/>
          </a:xfrm>
        </p:spPr>
        <p:txBody>
          <a:bodyPr/>
          <a:lstStyle/>
          <a:p>
            <a:pPr algn="ctr"/>
            <a:r>
              <a:rPr lang="en-GB" dirty="0"/>
              <a:t>Who Am I?</a:t>
            </a:r>
          </a:p>
        </p:txBody>
      </p:sp>
      <p:sp>
        <p:nvSpPr>
          <p:cNvPr id="10" name="Rectangle 9">
            <a:extLst>
              <a:ext uri="{FF2B5EF4-FFF2-40B4-BE49-F238E27FC236}">
                <a16:creationId xmlns:a16="http://schemas.microsoft.com/office/drawing/2014/main" id="{438D45F8-2AA2-430D-8BA6-C262B5E57992}"/>
              </a:ext>
            </a:extLst>
          </p:cNvPr>
          <p:cNvSpPr/>
          <p:nvPr/>
        </p:nvSpPr>
        <p:spPr>
          <a:xfrm>
            <a:off x="6519861" y="1647825"/>
            <a:ext cx="4995863" cy="41916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99E1D4E-E916-4401-96E5-3CBF6BEC8736}"/>
              </a:ext>
            </a:extLst>
          </p:cNvPr>
          <p:cNvSpPr txBox="1"/>
          <p:nvPr/>
        </p:nvSpPr>
        <p:spPr>
          <a:xfrm>
            <a:off x="6774654" y="3428999"/>
            <a:ext cx="4486275" cy="646331"/>
          </a:xfrm>
          <a:prstGeom prst="rect">
            <a:avLst/>
          </a:prstGeom>
          <a:noFill/>
        </p:spPr>
        <p:txBody>
          <a:bodyPr wrap="square" rtlCol="0">
            <a:spAutoFit/>
          </a:bodyPr>
          <a:lstStyle/>
          <a:p>
            <a:pPr algn="ctr"/>
            <a:r>
              <a:rPr lang="en-GB" dirty="0"/>
              <a:t>Add a picture of yourself doing your day job</a:t>
            </a:r>
          </a:p>
        </p:txBody>
      </p:sp>
      <p:pic>
        <p:nvPicPr>
          <p:cNvPr id="19" name="Picture 18">
            <a:extLst>
              <a:ext uri="{FF2B5EF4-FFF2-40B4-BE49-F238E27FC236}">
                <a16:creationId xmlns:a16="http://schemas.microsoft.com/office/drawing/2014/main" id="{24BC468B-2BC0-4C1C-94AE-F28FF2A68803}"/>
              </a:ext>
            </a:extLst>
          </p:cNvPr>
          <p:cNvPicPr>
            <a:picLocks noChangeAspect="1"/>
          </p:cNvPicPr>
          <p:nvPr/>
        </p:nvPicPr>
        <p:blipFill rotWithShape="1">
          <a:blip r:embed="rId3"/>
          <a:srcRect l="1800" t="3097" r="1613" b="3048"/>
          <a:stretch/>
        </p:blipFill>
        <p:spPr>
          <a:xfrm>
            <a:off x="595312" y="2452687"/>
            <a:ext cx="4914901" cy="1952625"/>
          </a:xfrm>
          <a:prstGeom prst="rect">
            <a:avLst/>
          </a:prstGeom>
        </p:spPr>
      </p:pic>
      <p:pic>
        <p:nvPicPr>
          <p:cNvPr id="11" name="Picture 10"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54364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72632" y="226750"/>
            <a:ext cx="8215648" cy="810206"/>
          </a:xfrm>
        </p:spPr>
        <p:txBody>
          <a:bodyPr/>
          <a:lstStyle/>
          <a:p>
            <a:r>
              <a:rPr lang="en-GB" dirty="0"/>
              <a:t>Sort these animals into groups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34" r="4934"/>
          <a:stretch/>
        </p:blipFill>
        <p:spPr>
          <a:xfrm>
            <a:off x="8663006" y="4911434"/>
            <a:ext cx="2107200" cy="15804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568" r="2568"/>
          <a:stretch/>
        </p:blipFill>
        <p:spPr>
          <a:xfrm>
            <a:off x="1211596" y="3094571"/>
            <a:ext cx="2107200" cy="15804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1211596" y="4911434"/>
            <a:ext cx="2107200" cy="158040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6250" r="6250"/>
          <a:stretch/>
        </p:blipFill>
        <p:spPr>
          <a:xfrm>
            <a:off x="3697906" y="4911434"/>
            <a:ext cx="2107200" cy="158040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6566" r="6566"/>
          <a:stretch/>
        </p:blipFill>
        <p:spPr>
          <a:xfrm>
            <a:off x="6180456" y="4911434"/>
            <a:ext cx="2107200" cy="15804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794" r="2794"/>
          <a:stretch/>
        </p:blipFill>
        <p:spPr>
          <a:xfrm>
            <a:off x="8663006" y="3084655"/>
            <a:ext cx="2107200" cy="1580400"/>
          </a:xfrm>
          <a:prstGeom prst="rect">
            <a:avLst/>
          </a:prstGeom>
        </p:spPr>
      </p:pic>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4511" r="4511" b="9023"/>
          <a:stretch/>
        </p:blipFill>
        <p:spPr>
          <a:xfrm>
            <a:off x="3697906" y="3094571"/>
            <a:ext cx="2107200" cy="1580400"/>
          </a:xfrm>
          <a:prstGeom prst="rect">
            <a:avLst/>
          </a:prstGeom>
        </p:spPr>
      </p:pic>
      <p:pic>
        <p:nvPicPr>
          <p:cNvPr id="23" name="Picture 22"/>
          <p:cNvPicPr>
            <a:picLocks noChangeAspect="1"/>
          </p:cNvPicPr>
          <p:nvPr/>
        </p:nvPicPr>
        <p:blipFill rotWithShape="1">
          <a:blip r:embed="rId10" cstate="print">
            <a:extLst>
              <a:ext uri="{28A0092B-C50C-407E-A947-70E740481C1C}">
                <a14:useLocalDpi xmlns:a14="http://schemas.microsoft.com/office/drawing/2010/main" val="0"/>
              </a:ext>
            </a:extLst>
          </a:blip>
          <a:srcRect l="7315" r="7315"/>
          <a:stretch/>
        </p:blipFill>
        <p:spPr>
          <a:xfrm>
            <a:off x="6180456" y="1284894"/>
            <a:ext cx="2107200" cy="1580400"/>
          </a:xfrm>
          <a:prstGeom prst="rect">
            <a:avLst/>
          </a:prstGeom>
        </p:spPr>
      </p:pic>
      <p:pic>
        <p:nvPicPr>
          <p:cNvPr id="24" name="Picture 23"/>
          <p:cNvPicPr>
            <a:picLocks noChangeAspect="1"/>
          </p:cNvPicPr>
          <p:nvPr/>
        </p:nvPicPr>
        <p:blipFill rotWithShape="1">
          <a:blip r:embed="rId11" cstate="print">
            <a:extLst>
              <a:ext uri="{28A0092B-C50C-407E-A947-70E740481C1C}">
                <a14:useLocalDpi xmlns:a14="http://schemas.microsoft.com/office/drawing/2010/main" val="0"/>
              </a:ext>
            </a:extLst>
          </a:blip>
          <a:srcRect l="5721" r="5721"/>
          <a:stretch/>
        </p:blipFill>
        <p:spPr>
          <a:xfrm>
            <a:off x="8663006" y="1283335"/>
            <a:ext cx="2107200" cy="1580400"/>
          </a:xfrm>
          <a:prstGeom prst="rect">
            <a:avLst/>
          </a:prstGeom>
        </p:spPr>
      </p:pic>
      <p:pic>
        <p:nvPicPr>
          <p:cNvPr id="25" name="Picture 24"/>
          <p:cNvPicPr>
            <a:picLocks noChangeAspect="1"/>
          </p:cNvPicPr>
          <p:nvPr/>
        </p:nvPicPr>
        <p:blipFill rotWithShape="1">
          <a:blip r:embed="rId12" cstate="print">
            <a:extLst>
              <a:ext uri="{28A0092B-C50C-407E-A947-70E740481C1C}">
                <a14:useLocalDpi xmlns:a14="http://schemas.microsoft.com/office/drawing/2010/main" val="0"/>
              </a:ext>
            </a:extLst>
          </a:blip>
          <a:srcRect l="5566" r="5566"/>
          <a:stretch/>
        </p:blipFill>
        <p:spPr>
          <a:xfrm>
            <a:off x="1217436" y="1284895"/>
            <a:ext cx="2105120" cy="1578840"/>
          </a:xfrm>
          <a:prstGeom prst="rect">
            <a:avLst/>
          </a:prstGeom>
        </p:spPr>
      </p:pic>
      <p:pic>
        <p:nvPicPr>
          <p:cNvPr id="18" name="Picture 17" descr="E:\Work\Positive green logo pack\blue logo.pn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7" name="Picture 6">
            <a:extLst>
              <a:ext uri="{FF2B5EF4-FFF2-40B4-BE49-F238E27FC236}">
                <a16:creationId xmlns:a16="http://schemas.microsoft.com/office/drawing/2014/main" id="{9A768146-5ECC-4AF1-A429-D8361D2C979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3236" t="1" r="2496" b="1"/>
          <a:stretch/>
        </p:blipFill>
        <p:spPr>
          <a:xfrm>
            <a:off x="3706102" y="1283335"/>
            <a:ext cx="2105120" cy="1581959"/>
          </a:xfrm>
          <a:prstGeom prst="rect">
            <a:avLst/>
          </a:prstGeom>
        </p:spPr>
      </p:pic>
      <p:pic>
        <p:nvPicPr>
          <p:cNvPr id="10" name="Picture 9">
            <a:extLst>
              <a:ext uri="{FF2B5EF4-FFF2-40B4-BE49-F238E27FC236}">
                <a16:creationId xmlns:a16="http://schemas.microsoft.com/office/drawing/2014/main" id="{5571826D-4AF1-45C5-B815-8B1B181D11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78378" y="3083095"/>
            <a:ext cx="2109278" cy="1581959"/>
          </a:xfrm>
          <a:prstGeom prst="rect">
            <a:avLst/>
          </a:prstGeom>
        </p:spPr>
      </p:pic>
    </p:spTree>
    <p:extLst>
      <p:ext uri="{BB962C8B-B14F-4D97-AF65-F5344CB8AC3E}">
        <p14:creationId xmlns:p14="http://schemas.microsoft.com/office/powerpoint/2010/main" val="364869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97302" y="-2"/>
            <a:ext cx="7194698" cy="685800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75000"/>
                </a:schemeClr>
              </a:solidFill>
            </a:endParaRPr>
          </a:p>
        </p:txBody>
      </p:sp>
      <p:sp>
        <p:nvSpPr>
          <p:cNvPr id="43" name="Rectangle 42"/>
          <p:cNvSpPr/>
          <p:nvPr/>
        </p:nvSpPr>
        <p:spPr>
          <a:xfrm>
            <a:off x="0" y="1"/>
            <a:ext cx="4995222" cy="685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409120" y="45477"/>
            <a:ext cx="2371061" cy="523220"/>
          </a:xfrm>
          <a:prstGeom prst="rect">
            <a:avLst/>
          </a:prstGeom>
          <a:noFill/>
        </p:spPr>
        <p:txBody>
          <a:bodyPr wrap="square" rtlCol="0">
            <a:spAutoFit/>
          </a:bodyPr>
          <a:lstStyle/>
          <a:p>
            <a:r>
              <a:rPr lang="en-GB" sz="2800" dirty="0">
                <a:latin typeface="+mj-lt"/>
              </a:rPr>
              <a:t>Meat Eaters</a:t>
            </a:r>
          </a:p>
        </p:txBody>
      </p:sp>
      <p:sp>
        <p:nvSpPr>
          <p:cNvPr id="5" name="TextBox 4"/>
          <p:cNvSpPr txBox="1"/>
          <p:nvPr/>
        </p:nvSpPr>
        <p:spPr>
          <a:xfrm>
            <a:off x="1307569" y="45477"/>
            <a:ext cx="2514325" cy="523220"/>
          </a:xfrm>
          <a:prstGeom prst="rect">
            <a:avLst/>
          </a:prstGeom>
          <a:noFill/>
        </p:spPr>
        <p:txBody>
          <a:bodyPr wrap="square" rtlCol="0">
            <a:spAutoFit/>
          </a:bodyPr>
          <a:lstStyle/>
          <a:p>
            <a:r>
              <a:rPr lang="en-GB" sz="2800" dirty="0">
                <a:latin typeface="+mj-lt"/>
              </a:rPr>
              <a:t>Plant Eaters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4934" r="4934"/>
          <a:stretch/>
        </p:blipFill>
        <p:spPr>
          <a:xfrm>
            <a:off x="9965029" y="2797995"/>
            <a:ext cx="2107200" cy="1580400"/>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568" r="2568"/>
          <a:stretch/>
        </p:blipFill>
        <p:spPr>
          <a:xfrm>
            <a:off x="2564732" y="3680699"/>
            <a:ext cx="2107200" cy="1580400"/>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2564732" y="1694689"/>
            <a:ext cx="2107200" cy="1580400"/>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6250" r="6250"/>
          <a:stretch/>
        </p:blipFill>
        <p:spPr>
          <a:xfrm>
            <a:off x="8822377" y="4698457"/>
            <a:ext cx="2107200" cy="1580400"/>
          </a:xfrm>
          <a:prstGeom prst="rect">
            <a:avLst/>
          </a:prstGeom>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6566" r="6566"/>
          <a:stretch/>
        </p:blipFill>
        <p:spPr>
          <a:xfrm>
            <a:off x="8822377" y="871669"/>
            <a:ext cx="2107200" cy="1580400"/>
          </a:xfrm>
          <a:prstGeom prst="rect">
            <a:avLst/>
          </a:prstGeom>
        </p:spPr>
      </p:pic>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2794" r="2794"/>
          <a:stretch/>
        </p:blipFill>
        <p:spPr>
          <a:xfrm>
            <a:off x="146375" y="4599599"/>
            <a:ext cx="2107200" cy="1580400"/>
          </a:xfrm>
          <a:prstGeom prst="rect">
            <a:avLst/>
          </a:prstGeom>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7315" r="7315"/>
          <a:stretch/>
        </p:blipFill>
        <p:spPr>
          <a:xfrm>
            <a:off x="6183064" y="4698457"/>
            <a:ext cx="2107200" cy="1580400"/>
          </a:xfrm>
          <a:prstGeom prst="rect">
            <a:avLst/>
          </a:prstGeom>
        </p:spPr>
      </p:pic>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l="5721" r="5721"/>
          <a:stretch/>
        </p:blipFill>
        <p:spPr>
          <a:xfrm>
            <a:off x="5141597" y="2797995"/>
            <a:ext cx="2107200" cy="1580400"/>
          </a:xfrm>
          <a:prstGeom prst="rect">
            <a:avLst/>
          </a:prstGeom>
        </p:spPr>
      </p:pic>
      <p:pic>
        <p:nvPicPr>
          <p:cNvPr id="35" name="Picture 34"/>
          <p:cNvPicPr>
            <a:picLocks noChangeAspect="1"/>
          </p:cNvPicPr>
          <p:nvPr/>
        </p:nvPicPr>
        <p:blipFill rotWithShape="1">
          <a:blip r:embed="rId11" cstate="print">
            <a:extLst>
              <a:ext uri="{28A0092B-C50C-407E-A947-70E740481C1C}">
                <a14:useLocalDpi xmlns:a14="http://schemas.microsoft.com/office/drawing/2010/main" val="0"/>
              </a:ext>
            </a:extLst>
          </a:blip>
          <a:srcRect l="4511" r="4511" b="9023"/>
          <a:stretch/>
        </p:blipFill>
        <p:spPr>
          <a:xfrm>
            <a:off x="6183064" y="877506"/>
            <a:ext cx="2107200" cy="1580400"/>
          </a:xfrm>
          <a:prstGeom prst="rect">
            <a:avLst/>
          </a:prstGeom>
        </p:spPr>
      </p:pic>
      <p:pic>
        <p:nvPicPr>
          <p:cNvPr id="41" name="Picture 40"/>
          <p:cNvPicPr>
            <a:picLocks noChangeAspect="1"/>
          </p:cNvPicPr>
          <p:nvPr/>
        </p:nvPicPr>
        <p:blipFill rotWithShape="1">
          <a:blip r:embed="rId12" cstate="print">
            <a:extLst>
              <a:ext uri="{28A0092B-C50C-407E-A947-70E740481C1C}">
                <a14:useLocalDpi xmlns:a14="http://schemas.microsoft.com/office/drawing/2010/main" val="0"/>
              </a:ext>
            </a:extLst>
          </a:blip>
          <a:srcRect l="5566" r="5566"/>
          <a:stretch/>
        </p:blipFill>
        <p:spPr>
          <a:xfrm>
            <a:off x="148455" y="830308"/>
            <a:ext cx="2105120" cy="1578840"/>
          </a:xfrm>
          <a:prstGeom prst="rect">
            <a:avLst/>
          </a:prstGeom>
        </p:spPr>
      </p:pic>
      <p:pic>
        <p:nvPicPr>
          <p:cNvPr id="19" name="Picture 18" descr="E:\Work\Positive green logo pack\blue logo.pn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20" name="Picture 19">
            <a:extLst>
              <a:ext uri="{FF2B5EF4-FFF2-40B4-BE49-F238E27FC236}">
                <a16:creationId xmlns:a16="http://schemas.microsoft.com/office/drawing/2014/main" id="{671257BD-D619-46CB-BC37-6E428D2DF3B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3236" t="1" r="2496" b="1"/>
          <a:stretch/>
        </p:blipFill>
        <p:spPr>
          <a:xfrm>
            <a:off x="7554353" y="2796436"/>
            <a:ext cx="2105120" cy="1581959"/>
          </a:xfrm>
          <a:prstGeom prst="rect">
            <a:avLst/>
          </a:prstGeom>
        </p:spPr>
      </p:pic>
      <p:pic>
        <p:nvPicPr>
          <p:cNvPr id="21" name="Picture 20">
            <a:extLst>
              <a:ext uri="{FF2B5EF4-FFF2-40B4-BE49-F238E27FC236}">
                <a16:creationId xmlns:a16="http://schemas.microsoft.com/office/drawing/2014/main" id="{783B7015-8225-4064-A11D-C741DC39AE5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6375" y="2713394"/>
            <a:ext cx="2109278" cy="1581959"/>
          </a:xfrm>
          <a:prstGeom prst="rect">
            <a:avLst/>
          </a:prstGeom>
        </p:spPr>
      </p:pic>
    </p:spTree>
    <p:extLst>
      <p:ext uri="{BB962C8B-B14F-4D97-AF65-F5344CB8AC3E}">
        <p14:creationId xmlns:p14="http://schemas.microsoft.com/office/powerpoint/2010/main" val="511973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8" t="27461" r="238" b="429"/>
          <a:stretch/>
        </p:blipFill>
        <p:spPr>
          <a:xfrm>
            <a:off x="6841832" y="299669"/>
            <a:ext cx="3840000" cy="2880000"/>
          </a:xfrm>
          <a:prstGeom prst="rect">
            <a:avLst/>
          </a:prstGeom>
        </p:spPr>
      </p:pic>
      <p:pic>
        <p:nvPicPr>
          <p:cNvPr id="1026"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20211" r="5715"/>
          <a:stretch/>
        </p:blipFill>
        <p:spPr bwMode="auto">
          <a:xfrm>
            <a:off x="1412666" y="299669"/>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940" r="940"/>
          <a:stretch/>
        </p:blipFill>
        <p:spPr bwMode="auto">
          <a:xfrm>
            <a:off x="6841832" y="3566403"/>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nimals eating plasti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856" t="-1074" r="8478" b="1074"/>
          <a:stretch/>
        </p:blipFill>
        <p:spPr bwMode="auto">
          <a:xfrm>
            <a:off x="1412666" y="3566403"/>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sp>
        <p:nvSpPr>
          <p:cNvPr id="2" name="TextBox 1">
            <a:extLst>
              <a:ext uri="{FF2B5EF4-FFF2-40B4-BE49-F238E27FC236}">
                <a16:creationId xmlns:a16="http://schemas.microsoft.com/office/drawing/2014/main" id="{198EBADE-74E0-434F-BD06-D013651931E5}"/>
              </a:ext>
            </a:extLst>
          </p:cNvPr>
          <p:cNvSpPr txBox="1"/>
          <p:nvPr/>
        </p:nvSpPr>
        <p:spPr>
          <a:xfrm>
            <a:off x="3883631" y="2898311"/>
            <a:ext cx="1369035" cy="246221"/>
          </a:xfrm>
          <a:prstGeom prst="rect">
            <a:avLst/>
          </a:prstGeom>
          <a:noFill/>
        </p:spPr>
        <p:txBody>
          <a:bodyPr wrap="square" rtlCol="0">
            <a:spAutoFit/>
          </a:bodyPr>
          <a:lstStyle/>
          <a:p>
            <a:r>
              <a:rPr lang="en-GB" sz="1000" dirty="0">
                <a:solidFill>
                  <a:schemeClr val="bg1"/>
                </a:solidFill>
              </a:rPr>
              <a:t>©Troy Mayne/WWF</a:t>
            </a:r>
          </a:p>
        </p:txBody>
      </p:sp>
      <p:sp>
        <p:nvSpPr>
          <p:cNvPr id="9" name="TextBox 8">
            <a:extLst>
              <a:ext uri="{FF2B5EF4-FFF2-40B4-BE49-F238E27FC236}">
                <a16:creationId xmlns:a16="http://schemas.microsoft.com/office/drawing/2014/main" id="{312EDAE0-C7A5-4EF4-83EF-F44A01417C1B}"/>
              </a:ext>
            </a:extLst>
          </p:cNvPr>
          <p:cNvSpPr txBox="1"/>
          <p:nvPr/>
        </p:nvSpPr>
        <p:spPr>
          <a:xfrm>
            <a:off x="9986062" y="2820113"/>
            <a:ext cx="793272" cy="246221"/>
          </a:xfrm>
          <a:prstGeom prst="rect">
            <a:avLst/>
          </a:prstGeom>
          <a:noFill/>
        </p:spPr>
        <p:txBody>
          <a:bodyPr wrap="square" rtlCol="0">
            <a:spAutoFit/>
          </a:bodyPr>
          <a:lstStyle/>
          <a:p>
            <a:r>
              <a:rPr lang="en-GB" sz="1000" dirty="0"/>
              <a:t>©auxx.me</a:t>
            </a:r>
          </a:p>
        </p:txBody>
      </p:sp>
      <p:sp>
        <p:nvSpPr>
          <p:cNvPr id="10" name="TextBox 9">
            <a:extLst>
              <a:ext uri="{FF2B5EF4-FFF2-40B4-BE49-F238E27FC236}">
                <a16:creationId xmlns:a16="http://schemas.microsoft.com/office/drawing/2014/main" id="{ADCDCAF7-CE88-4CF5-9AED-BBE09158BED7}"/>
              </a:ext>
            </a:extLst>
          </p:cNvPr>
          <p:cNvSpPr txBox="1"/>
          <p:nvPr/>
        </p:nvSpPr>
        <p:spPr>
          <a:xfrm>
            <a:off x="4198746" y="6161650"/>
            <a:ext cx="1369035" cy="246221"/>
          </a:xfrm>
          <a:prstGeom prst="rect">
            <a:avLst/>
          </a:prstGeom>
          <a:noFill/>
        </p:spPr>
        <p:txBody>
          <a:bodyPr wrap="square" rtlCol="0">
            <a:spAutoFit/>
          </a:bodyPr>
          <a:lstStyle/>
          <a:p>
            <a:r>
              <a:rPr lang="en-GB" sz="1000" dirty="0">
                <a:solidFill>
                  <a:schemeClr val="bg1"/>
                </a:solidFill>
              </a:rPr>
              <a:t>©Ingrid </a:t>
            </a:r>
            <a:r>
              <a:rPr lang="en-GB" sz="1000" dirty="0" err="1">
                <a:solidFill>
                  <a:schemeClr val="bg1"/>
                </a:solidFill>
              </a:rPr>
              <a:t>Taylar</a:t>
            </a:r>
            <a:endParaRPr lang="en-GB" sz="1000" dirty="0">
              <a:solidFill>
                <a:schemeClr val="bg1"/>
              </a:solidFill>
            </a:endParaRPr>
          </a:p>
        </p:txBody>
      </p:sp>
      <p:sp>
        <p:nvSpPr>
          <p:cNvPr id="11" name="TextBox 10">
            <a:extLst>
              <a:ext uri="{FF2B5EF4-FFF2-40B4-BE49-F238E27FC236}">
                <a16:creationId xmlns:a16="http://schemas.microsoft.com/office/drawing/2014/main" id="{5A5EADDF-6D3F-41A2-81E0-0A0C9B780D32}"/>
              </a:ext>
            </a:extLst>
          </p:cNvPr>
          <p:cNvSpPr txBox="1"/>
          <p:nvPr/>
        </p:nvSpPr>
        <p:spPr>
          <a:xfrm>
            <a:off x="9415472" y="6144717"/>
            <a:ext cx="1369035" cy="246221"/>
          </a:xfrm>
          <a:prstGeom prst="rect">
            <a:avLst/>
          </a:prstGeom>
          <a:noFill/>
        </p:spPr>
        <p:txBody>
          <a:bodyPr wrap="square" rtlCol="0">
            <a:spAutoFit/>
          </a:bodyPr>
          <a:lstStyle/>
          <a:p>
            <a:r>
              <a:rPr lang="en-GB" sz="1000" dirty="0">
                <a:solidFill>
                  <a:schemeClr val="bg1"/>
                </a:solidFill>
              </a:rPr>
              <a:t>©C.S. </a:t>
            </a:r>
            <a:r>
              <a:rPr lang="en-GB" sz="1000" dirty="0" err="1">
                <a:solidFill>
                  <a:schemeClr val="bg1"/>
                </a:solidFill>
              </a:rPr>
              <a:t>Kotteswaran</a:t>
            </a:r>
            <a:endParaRPr lang="en-GB" sz="1000" dirty="0">
              <a:solidFill>
                <a:schemeClr val="bg1"/>
              </a:solidFill>
            </a:endParaRPr>
          </a:p>
        </p:txBody>
      </p:sp>
    </p:spTree>
    <p:extLst>
      <p:ext uri="{BB962C8B-B14F-4D97-AF65-F5344CB8AC3E}">
        <p14:creationId xmlns:p14="http://schemas.microsoft.com/office/powerpoint/2010/main" val="72117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3" name="Picture 2">
            <a:extLst>
              <a:ext uri="{FF2B5EF4-FFF2-40B4-BE49-F238E27FC236}">
                <a16:creationId xmlns:a16="http://schemas.microsoft.com/office/drawing/2014/main" id="{6E14F52C-879C-43C1-9734-EC33DE4F8D18}"/>
              </a:ext>
            </a:extLst>
          </p:cNvPr>
          <p:cNvPicPr>
            <a:picLocks noChangeAspect="1"/>
          </p:cNvPicPr>
          <p:nvPr/>
        </p:nvPicPr>
        <p:blipFill rotWithShape="1">
          <a:blip r:embed="rId4"/>
          <a:srcRect l="28139" t="10026" r="41512" b="13074"/>
          <a:stretch/>
        </p:blipFill>
        <p:spPr>
          <a:xfrm>
            <a:off x="3583173" y="413264"/>
            <a:ext cx="4231758" cy="6031472"/>
          </a:xfrm>
          <a:prstGeom prst="rect">
            <a:avLst/>
          </a:prstGeom>
        </p:spPr>
      </p:pic>
    </p:spTree>
    <p:extLst>
      <p:ext uri="{BB962C8B-B14F-4D97-AF65-F5344CB8AC3E}">
        <p14:creationId xmlns:p14="http://schemas.microsoft.com/office/powerpoint/2010/main" val="181200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568" r="2568"/>
          <a:stretch/>
        </p:blipFill>
        <p:spPr>
          <a:xfrm>
            <a:off x="8417457" y="405892"/>
            <a:ext cx="2464808" cy="184860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064" r="12239"/>
          <a:stretch/>
        </p:blipFill>
        <p:spPr>
          <a:xfrm>
            <a:off x="8444568" y="2671502"/>
            <a:ext cx="2437697" cy="1828274"/>
          </a:xfrm>
          <a:prstGeom prst="rect">
            <a:avLst/>
          </a:prstGeom>
        </p:spPr>
      </p:pic>
      <p:sp>
        <p:nvSpPr>
          <p:cNvPr id="10" name="Right Arrow 9"/>
          <p:cNvSpPr/>
          <p:nvPr/>
        </p:nvSpPr>
        <p:spPr>
          <a:xfrm>
            <a:off x="4454303" y="1068309"/>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lus 12"/>
          <p:cNvSpPr/>
          <p:nvPr/>
        </p:nvSpPr>
        <p:spPr>
          <a:xfrm rot="2588544">
            <a:off x="8543453" y="4494861"/>
            <a:ext cx="2239924" cy="2140047"/>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a:off x="4454302" y="3142019"/>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a:off x="4454301" y="4990352"/>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E:\Work\Positive green logo pack\blue 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6" name="Picture 5">
            <a:extLst>
              <a:ext uri="{FF2B5EF4-FFF2-40B4-BE49-F238E27FC236}">
                <a16:creationId xmlns:a16="http://schemas.microsoft.com/office/drawing/2014/main" id="{2A3F2FAA-C367-43C2-860E-DD9538145D1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78" b="91563" l="10000" r="90000">
                        <a14:foregroundMark x1="80990" y1="9766" x2="80990" y2="9766"/>
                        <a14:foregroundMark x1="77552" y1="7656" x2="77552" y2="7656"/>
                        <a14:foregroundMark x1="49740" y1="91563" x2="49740" y2="91563"/>
                      </a14:backgroundRemoval>
                    </a14:imgEffect>
                  </a14:imgLayer>
                </a14:imgProps>
              </a:ext>
              <a:ext uri="{28A0092B-C50C-407E-A947-70E740481C1C}">
                <a14:useLocalDpi xmlns:a14="http://schemas.microsoft.com/office/drawing/2010/main" val="0"/>
              </a:ext>
            </a:extLst>
          </a:blip>
          <a:stretch>
            <a:fillRect/>
          </a:stretch>
        </p:blipFill>
        <p:spPr>
          <a:xfrm>
            <a:off x="799852" y="570596"/>
            <a:ext cx="2344716" cy="1563144"/>
          </a:xfrm>
          <a:prstGeom prst="rect">
            <a:avLst/>
          </a:prstGeom>
        </p:spPr>
      </p:pic>
      <p:pic>
        <p:nvPicPr>
          <p:cNvPr id="12" name="Picture 11">
            <a:extLst>
              <a:ext uri="{FF2B5EF4-FFF2-40B4-BE49-F238E27FC236}">
                <a16:creationId xmlns:a16="http://schemas.microsoft.com/office/drawing/2014/main" id="{AD7F951A-9D00-41C7-B7D2-99805EFDDE7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4411" y="1718373"/>
            <a:ext cx="3715598" cy="3715598"/>
          </a:xfrm>
          <a:prstGeom prst="rect">
            <a:avLst/>
          </a:prstGeom>
        </p:spPr>
      </p:pic>
      <p:pic>
        <p:nvPicPr>
          <p:cNvPr id="20" name="Picture 19">
            <a:extLst>
              <a:ext uri="{FF2B5EF4-FFF2-40B4-BE49-F238E27FC236}">
                <a16:creationId xmlns:a16="http://schemas.microsoft.com/office/drawing/2014/main" id="{13B02C2A-99BE-4663-B40A-0A94319C2E6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192" b="98904" l="9896" r="94010">
                        <a14:foregroundMark x1="58594" y1="21096" x2="58594" y2="21096"/>
                        <a14:foregroundMark x1="58333" y1="13151" x2="58333" y2="13151"/>
                        <a14:foregroundMark x1="50260" y1="4384" x2="50260" y2="4384"/>
                        <a14:foregroundMark x1="54167" y1="2283" x2="54167" y2="2283"/>
                        <a14:foregroundMark x1="59635" y1="13333" x2="59635" y2="13333"/>
                        <a14:foregroundMark x1="50781" y1="14429" x2="50781" y2="14429"/>
                        <a14:foregroundMark x1="10156" y1="35160" x2="10156" y2="35160"/>
                        <a14:foregroundMark x1="84896" y1="56895" x2="84896" y2="56895"/>
                        <a14:foregroundMark x1="83854" y1="59361" x2="83854" y2="59361"/>
                        <a14:foregroundMark x1="38021" y1="88219" x2="38021" y2="88219"/>
                        <a14:foregroundMark x1="80469" y1="90046" x2="80469" y2="90046"/>
                        <a14:foregroundMark x1="77604" y1="94703" x2="77604" y2="94703"/>
                        <a14:foregroundMark x1="25521" y1="97169" x2="25521" y2="97169"/>
                        <a14:foregroundMark x1="92188" y1="52055" x2="92188" y2="52055"/>
                        <a14:foregroundMark x1="44010" y1="98904" x2="44010" y2="98904"/>
                        <a14:foregroundMark x1="41406" y1="98995" x2="41406" y2="98995"/>
                        <a14:foregroundMark x1="52604" y1="98904" x2="52604" y2="98904"/>
                        <a14:foregroundMark x1="94010" y1="85388" x2="94010" y2="85388"/>
                        <a14:backgroundMark x1="69531" y1="99452" x2="69531" y2="99452"/>
                        <a14:backgroundMark x1="29167" y1="99635" x2="29167" y2="99635"/>
                        <a14:backgroundMark x1="35156" y1="99817" x2="35156" y2="99817"/>
                        <a14:backgroundMark x1="41146" y1="99909" x2="41146" y2="99909"/>
                        <a14:backgroundMark x1="53646" y1="99726" x2="53646" y2="99726"/>
                      </a14:backgroundRemoval>
                    </a14:imgEffect>
                  </a14:imgLayer>
                </a14:imgProps>
              </a:ext>
              <a:ext uri="{28A0092B-C50C-407E-A947-70E740481C1C}">
                <a14:useLocalDpi xmlns:a14="http://schemas.microsoft.com/office/drawing/2010/main" val="0"/>
              </a:ext>
            </a:extLst>
          </a:blip>
          <a:stretch>
            <a:fillRect/>
          </a:stretch>
        </p:blipFill>
        <p:spPr>
          <a:xfrm rot="16200000">
            <a:off x="1564231" y="4150512"/>
            <a:ext cx="991997" cy="2828742"/>
          </a:xfrm>
          <a:prstGeom prst="rect">
            <a:avLst/>
          </a:prstGeom>
        </p:spPr>
      </p:pic>
    </p:spTree>
    <p:extLst>
      <p:ext uri="{BB962C8B-B14F-4D97-AF65-F5344CB8AC3E}">
        <p14:creationId xmlns:p14="http://schemas.microsoft.com/office/powerpoint/2010/main" val="153726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46D6AA-063B-4159-A0CF-C4E6DA50FC5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lus 12"/>
          <p:cNvSpPr/>
          <p:nvPr/>
        </p:nvSpPr>
        <p:spPr>
          <a:xfrm rot="2687039">
            <a:off x="8702752" y="4423920"/>
            <a:ext cx="2239924" cy="2140047"/>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2600" l="10000" r="90000">
                        <a14:foregroundMark x1="32000" y1="11000" x2="32000" y2="11000"/>
                        <a14:foregroundMark x1="69000" y1="14400" x2="69000" y2="14400"/>
                        <a14:foregroundMark x1="73200" y1="17400" x2="73200" y2="17400"/>
                        <a14:foregroundMark x1="75000" y1="91600" x2="75000" y2="91600"/>
                        <a14:foregroundMark x1="30400" y1="92600" x2="30400" y2="92600"/>
                      </a14:backgroundRemoval>
                    </a14:imgEffect>
                  </a14:imgLayer>
                </a14:imgProps>
              </a:ext>
              <a:ext uri="{28A0092B-C50C-407E-A947-70E740481C1C}">
                <a14:useLocalDpi xmlns:a14="http://schemas.microsoft.com/office/drawing/2010/main" val="0"/>
              </a:ext>
            </a:extLst>
          </a:blip>
          <a:stretch>
            <a:fillRect/>
          </a:stretch>
        </p:blipFill>
        <p:spPr>
          <a:xfrm>
            <a:off x="812170" y="4205640"/>
            <a:ext cx="2238848" cy="2238848"/>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8615150" y="246892"/>
            <a:ext cx="2415131" cy="181134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794" r="2794"/>
          <a:stretch/>
        </p:blipFill>
        <p:spPr>
          <a:xfrm>
            <a:off x="8615149" y="2299252"/>
            <a:ext cx="2415131" cy="1811349"/>
          </a:xfrm>
          <a:prstGeom prst="rect">
            <a:avLst/>
          </a:prstGeom>
        </p:spPr>
      </p:pic>
      <p:sp>
        <p:nvSpPr>
          <p:cNvPr id="15" name="Right Arrow 14"/>
          <p:cNvSpPr/>
          <p:nvPr/>
        </p:nvSpPr>
        <p:spPr>
          <a:xfrm rot="20831411">
            <a:off x="4329214" y="1213701"/>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795173">
            <a:off x="4328721" y="2501219"/>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a:off x="4386900" y="4881444"/>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E:\Work\Positive green logo pack\blue 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3" name="Picture 2">
            <a:extLst>
              <a:ext uri="{FF2B5EF4-FFF2-40B4-BE49-F238E27FC236}">
                <a16:creationId xmlns:a16="http://schemas.microsoft.com/office/drawing/2014/main" id="{45A0C965-0689-459A-94FA-A6676D592C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894" y="1130427"/>
            <a:ext cx="3383673" cy="2255782"/>
          </a:xfrm>
          <a:prstGeom prst="rect">
            <a:avLst/>
          </a:prstGeom>
        </p:spPr>
      </p:pic>
    </p:spTree>
    <p:extLst>
      <p:ext uri="{BB962C8B-B14F-4D97-AF65-F5344CB8AC3E}">
        <p14:creationId xmlns:p14="http://schemas.microsoft.com/office/powerpoint/2010/main" val="42167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250" r="6250"/>
          <a:stretch/>
        </p:blipFill>
        <p:spPr>
          <a:xfrm>
            <a:off x="8615149" y="2284009"/>
            <a:ext cx="2415132" cy="1811349"/>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6566" r="6566"/>
          <a:stretch/>
        </p:blipFill>
        <p:spPr>
          <a:xfrm>
            <a:off x="8615149" y="4707216"/>
            <a:ext cx="2415132" cy="1811350"/>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7315" r="7315"/>
          <a:stretch/>
        </p:blipFill>
        <p:spPr>
          <a:xfrm>
            <a:off x="8615149" y="325668"/>
            <a:ext cx="2415132" cy="1811349"/>
          </a:xfrm>
          <a:prstGeom prst="rect">
            <a:avLst/>
          </a:prstGeom>
        </p:spPr>
      </p:pic>
      <p:sp>
        <p:nvSpPr>
          <p:cNvPr id="13" name="Right Arrow 12"/>
          <p:cNvSpPr/>
          <p:nvPr/>
        </p:nvSpPr>
        <p:spPr>
          <a:xfrm rot="20831411">
            <a:off x="4329214" y="1213701"/>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rot="795173">
            <a:off x="4328721" y="2501219"/>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a:off x="4386900" y="4905877"/>
            <a:ext cx="3268301" cy="887239"/>
          </a:xfrm>
          <a:prstGeom prst="rightArrow">
            <a:avLst/>
          </a:prstGeom>
          <a:gradFill flip="none" rotWithShape="1">
            <a:gsLst>
              <a:gs pos="0">
                <a:srgbClr val="034B89">
                  <a:tint val="66000"/>
                  <a:satMod val="160000"/>
                </a:srgbClr>
              </a:gs>
              <a:gs pos="50000">
                <a:srgbClr val="034B89">
                  <a:tint val="44500"/>
                  <a:satMod val="160000"/>
                </a:srgbClr>
              </a:gs>
              <a:gs pos="100000">
                <a:srgbClr val="034B89">
                  <a:tint val="23500"/>
                  <a:satMod val="160000"/>
                </a:srgbClr>
              </a:gs>
            </a:gsLst>
            <a:path path="circle">
              <a:fillToRect l="100000" b="100000"/>
            </a:path>
            <a:tileRect t="-100000" r="-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E:\Work\Positive green logo pack\blue 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2038" y="6164267"/>
            <a:ext cx="1649962" cy="674183"/>
          </a:xfrm>
          <a:prstGeom prst="rect">
            <a:avLst/>
          </a:prstGeom>
          <a:noFill/>
          <a:ln>
            <a:noFill/>
          </a:ln>
        </p:spPr>
      </p:pic>
      <p:pic>
        <p:nvPicPr>
          <p:cNvPr id="4" name="Picture 3">
            <a:extLst>
              <a:ext uri="{FF2B5EF4-FFF2-40B4-BE49-F238E27FC236}">
                <a16:creationId xmlns:a16="http://schemas.microsoft.com/office/drawing/2014/main" id="{683769CF-10F4-4660-B741-CFCFB07881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424" y="1579602"/>
            <a:ext cx="2817628" cy="1408814"/>
          </a:xfrm>
          <a:prstGeom prst="rect">
            <a:avLst/>
          </a:prstGeom>
        </p:spPr>
      </p:pic>
      <p:pic>
        <p:nvPicPr>
          <p:cNvPr id="6" name="Picture 5">
            <a:extLst>
              <a:ext uri="{FF2B5EF4-FFF2-40B4-BE49-F238E27FC236}">
                <a16:creationId xmlns:a16="http://schemas.microsoft.com/office/drawing/2014/main" id="{F8911592-E87B-4A1A-83D8-67AA9721FE7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696" b="96848" l="2880" r="95942">
                        <a14:foregroundMark x1="49738" y1="7717" x2="49738" y2="7717"/>
                        <a14:foregroundMark x1="42277" y1="3696" x2="42277" y2="3696"/>
                        <a14:foregroundMark x1="6283" y1="28043" x2="6283" y2="28043"/>
                        <a14:foregroundMark x1="3272" y1="42065" x2="3272" y2="42065"/>
                        <a14:foregroundMark x1="90838" y1="57065" x2="90838" y2="57065"/>
                        <a14:foregroundMark x1="96204" y1="61087" x2="96204" y2="61087"/>
                        <a14:foregroundMark x1="39267" y1="94239" x2="39267" y2="94239"/>
                        <a14:foregroundMark x1="38874" y1="96848" x2="38874" y2="96848"/>
                      </a14:backgroundRemoval>
                    </a14:imgEffect>
                  </a14:imgLayer>
                </a14:imgProps>
              </a:ext>
              <a:ext uri="{28A0092B-C50C-407E-A947-70E740481C1C}">
                <a14:useLocalDpi xmlns:a14="http://schemas.microsoft.com/office/drawing/2010/main" val="0"/>
              </a:ext>
            </a:extLst>
          </a:blip>
          <a:stretch>
            <a:fillRect/>
          </a:stretch>
        </p:blipFill>
        <p:spPr>
          <a:xfrm>
            <a:off x="960138" y="3751272"/>
            <a:ext cx="2346960" cy="2826182"/>
          </a:xfrm>
          <a:prstGeom prst="rect">
            <a:avLst/>
          </a:prstGeom>
        </p:spPr>
      </p:pic>
    </p:spTree>
    <p:extLst>
      <p:ext uri="{BB962C8B-B14F-4D97-AF65-F5344CB8AC3E}">
        <p14:creationId xmlns:p14="http://schemas.microsoft.com/office/powerpoint/2010/main" val="15469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1871</TotalTime>
  <Words>1098</Words>
  <Application>Microsoft Office PowerPoint</Application>
  <PresentationFormat>Widescreen</PresentationFormat>
  <Paragraphs>64</Paragraphs>
  <Slides>16</Slides>
  <Notes>14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Together, we can make plastic pollution a thing of the past.</vt:lpstr>
      <vt:lpstr>Who Am I?</vt:lpstr>
      <vt:lpstr>Sort these animals into groups</vt:lpstr>
      <vt:lpstr>PowerPoint Presentation</vt:lpstr>
      <vt:lpstr>PowerPoint Presentation</vt:lpstr>
      <vt:lpstr>PowerPoint Presentation</vt:lpstr>
      <vt:lpstr>PowerPoint Presentation</vt:lpstr>
      <vt:lpstr>PowerPoint Presentation</vt:lpstr>
      <vt:lpstr>PowerPoint Presentation</vt:lpstr>
      <vt:lpstr>What do we already know about plastic? </vt:lpstr>
      <vt:lpstr>Activities</vt:lpstr>
      <vt:lpstr>How does all this plastic get into the ocean?</vt:lpstr>
      <vt:lpstr>What have you learnt?</vt:lpstr>
      <vt:lpstr>PowerPoint Presentation</vt:lpstr>
      <vt:lpstr>PowerPoint Presentation</vt:lpstr>
      <vt:lpstr>PowerPoint Presentation</vt:lpstr>
    </vt:vector>
  </TitlesOfParts>
  <Company>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Hickie, Jessica</dc:creator>
  <cp:lastModifiedBy>Craig Tarr</cp:lastModifiedBy>
  <cp:revision>86</cp:revision>
  <dcterms:created xsi:type="dcterms:W3CDTF">2018-08-31T09:49:50Z</dcterms:created>
  <dcterms:modified xsi:type="dcterms:W3CDTF">2019-03-06T13:19:03Z</dcterms:modified>
</cp:coreProperties>
</file>