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1" r:id="rId5"/>
    <p:sldId id="275" r:id="rId6"/>
    <p:sldId id="264" r:id="rId7"/>
    <p:sldId id="267" r:id="rId8"/>
    <p:sldId id="26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ight Gre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5705954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Colour PRIMARY banner JPE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19801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ight Green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00392" y="5705954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596A-EB34-444A-A417-999B1FABFDB4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03E8-4AB5-4DC0-83A8-2B8B4A06B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eeeman.org/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0070C0"/>
                </a:solidFill>
                <a:latin typeface="Arial Rounded MT Bold" pitchFamily="34" charset="0"/>
              </a:rPr>
              <a:t>WEEE</a:t>
            </a:r>
            <a:r>
              <a:rPr lang="en-GB" sz="6600" dirty="0" smtClean="0">
                <a:latin typeface="Arial Rounded MT Bold" pitchFamily="34" charset="0"/>
              </a:rPr>
              <a:t/>
            </a:r>
            <a:br>
              <a:rPr lang="en-GB" sz="6600" dirty="0" smtClean="0">
                <a:latin typeface="Arial Rounded MT Bold" pitchFamily="34" charset="0"/>
              </a:rPr>
            </a:br>
            <a:r>
              <a:rPr lang="en-GB" sz="4900" dirty="0" smtClean="0">
                <a:solidFill>
                  <a:srgbClr val="0070C0"/>
                </a:solidFill>
                <a:latin typeface="Arial Rounded MT Bold" pitchFamily="34" charset="0"/>
              </a:rPr>
              <a:t>What do you need to know?</a:t>
            </a:r>
            <a:endParaRPr lang="en-GB" sz="49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735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Rounded MT Bold" pitchFamily="34" charset="0"/>
              </a:rPr>
              <a:t>What is WEEE?</a:t>
            </a:r>
            <a:endParaRPr lang="en-GB" sz="28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8136904" cy="49244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500" dirty="0" smtClean="0">
                <a:latin typeface="Arial Rounded MT Bold" pitchFamily="34" charset="0"/>
              </a:rPr>
              <a:t>  	</a:t>
            </a:r>
            <a:r>
              <a:rPr lang="en-GB" sz="2400" dirty="0" smtClean="0">
                <a:latin typeface="Arial Rounded MT Bold" pitchFamily="34" charset="0"/>
              </a:rPr>
              <a:t>WEEE stands for Waste Electrical and Electronic 	Equipment. </a:t>
            </a:r>
          </a:p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400" dirty="0" smtClean="0">
                <a:latin typeface="Arial Rounded MT Bold" pitchFamily="34" charset="0"/>
              </a:rPr>
              <a:t>   	An item is classed as being WEEE if it needs 	electricity to do what it intended to do. N.B. </a:t>
            </a:r>
            <a:r>
              <a:rPr lang="en-GB" sz="2400" dirty="0" smtClean="0">
                <a:latin typeface="Arial Rounded MT Bold" pitchFamily="34" charset="0"/>
              </a:rPr>
              <a:t>The </a:t>
            </a:r>
            <a:r>
              <a:rPr lang="en-GB" sz="2400" dirty="0">
                <a:latin typeface="Arial Rounded MT Bold" pitchFamily="34" charset="0"/>
              </a:rPr>
              <a:t>	</a:t>
            </a:r>
            <a:r>
              <a:rPr lang="en-GB" sz="2400" dirty="0" smtClean="0">
                <a:latin typeface="Arial Rounded MT Bold" pitchFamily="34" charset="0"/>
              </a:rPr>
              <a:t>electricity </a:t>
            </a:r>
            <a:r>
              <a:rPr lang="en-GB" sz="2400" dirty="0" smtClean="0">
                <a:latin typeface="Arial Rounded MT Bold" pitchFamily="34" charset="0"/>
              </a:rPr>
              <a:t>can come from a battery source. </a:t>
            </a:r>
            <a:r>
              <a:rPr lang="en-GB" sz="2800" dirty="0" smtClean="0">
                <a:latin typeface="Arial Rounded MT Bold" pitchFamily="34" charset="0"/>
              </a:rPr>
              <a:t> </a:t>
            </a:r>
          </a:p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400" dirty="0" smtClean="0">
                <a:latin typeface="Arial Rounded MT Bold" pitchFamily="34" charset="0"/>
              </a:rPr>
              <a:t> 	You can get several types of domestic and 	commercial WEEE, including large WEEE and 	small WEEE.</a:t>
            </a:r>
          </a:p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400" dirty="0" smtClean="0">
                <a:latin typeface="Arial Rounded MT Bold" pitchFamily="34" charset="0"/>
              </a:rPr>
              <a:t> 	The WEEE Directive was introduced in 2006 to 	make manufacturers and retailers responsible for 	collecting and recycling WEEE.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itchFamily="34" charset="0"/>
              </a:rPr>
              <a:t>WEEE collection</a:t>
            </a:r>
            <a:endParaRPr lang="en-GB" dirty="0">
              <a:latin typeface="Arial Rounded MT Bold" pitchFamily="34" charset="0"/>
            </a:endParaRPr>
          </a:p>
        </p:txBody>
      </p:sp>
      <p:pic>
        <p:nvPicPr>
          <p:cNvPr id="1026" name="Picture 2" descr="C:\Users\sarahc\Desktop\Topic in a box\Topic Week 2\Lesson 6, 7 &amp; 8 - Descriptive writing\WEEE photos\SDA pile colourful Tom Har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22823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735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Rounded MT Bold" pitchFamily="34" charset="0"/>
              </a:rPr>
              <a:t>What is Large WEEE?</a:t>
            </a:r>
            <a:endParaRPr lang="en-GB" sz="28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12776"/>
            <a:ext cx="820891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500" dirty="0">
                <a:latin typeface="Arial Rounded MT Bold" pitchFamily="34" charset="0"/>
              </a:rPr>
              <a:t> </a:t>
            </a:r>
            <a:r>
              <a:rPr lang="en-GB" sz="2500" dirty="0" smtClean="0">
                <a:latin typeface="Arial Rounded MT Bold" pitchFamily="34" charset="0"/>
              </a:rPr>
              <a:t> 	</a:t>
            </a:r>
            <a:r>
              <a:rPr lang="en-GB" sz="2400" dirty="0" smtClean="0">
                <a:latin typeface="Arial Rounded MT Bold" pitchFamily="34" charset="0"/>
              </a:rPr>
              <a:t>Large WEEE is </a:t>
            </a:r>
            <a:r>
              <a:rPr lang="en-GB" sz="2400" dirty="0" smtClean="0">
                <a:latin typeface="Arial Rounded MT Bold" pitchFamily="34" charset="0"/>
              </a:rPr>
              <a:t>large domestic (</a:t>
            </a:r>
            <a:r>
              <a:rPr lang="en-GB" sz="2400" dirty="0" smtClean="0">
                <a:latin typeface="Arial Rounded MT Bold" pitchFamily="34" charset="0"/>
              </a:rPr>
              <a:t>household) 	appliances such as ovens and </a:t>
            </a:r>
            <a:r>
              <a:rPr lang="en-GB" sz="2400" dirty="0" smtClean="0">
                <a:latin typeface="Arial Rounded MT Bold" pitchFamily="34" charset="0"/>
              </a:rPr>
              <a:t>washing machines</a:t>
            </a:r>
            <a:endParaRPr lang="en-GB" sz="2400" dirty="0" smtClean="0">
              <a:latin typeface="Arial Rounded MT Bold" pitchFamily="34" charset="0"/>
            </a:endParaRPr>
          </a:p>
        </p:txBody>
      </p:sp>
      <p:pic>
        <p:nvPicPr>
          <p:cNvPr id="4" name="Picture 2" descr="http://www.baywaste.co.uk/wp-content/uploads/2013/01/oldapplian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4536504" cy="3402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735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Rounded MT Bold" pitchFamily="34" charset="0"/>
              </a:rPr>
              <a:t>What is Small WEEE?</a:t>
            </a:r>
            <a:endParaRPr lang="en-GB" sz="28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1277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500" dirty="0">
                <a:latin typeface="Arial Rounded MT Bold" pitchFamily="34" charset="0"/>
              </a:rPr>
              <a:t> </a:t>
            </a:r>
            <a:r>
              <a:rPr lang="en-GB" sz="2500" dirty="0" smtClean="0">
                <a:latin typeface="Arial Rounded MT Bold" pitchFamily="34" charset="0"/>
              </a:rPr>
              <a:t> 	</a:t>
            </a:r>
            <a:r>
              <a:rPr lang="en-GB" sz="2400" dirty="0" smtClean="0">
                <a:latin typeface="Arial Rounded MT Bold" pitchFamily="34" charset="0"/>
              </a:rPr>
              <a:t>Small WEEE is </a:t>
            </a:r>
            <a:r>
              <a:rPr lang="en-GB" sz="2400" dirty="0" smtClean="0">
                <a:latin typeface="Arial Rounded MT Bold" pitchFamily="34" charset="0"/>
              </a:rPr>
              <a:t>small domestic (household</a:t>
            </a:r>
            <a:r>
              <a:rPr lang="en-GB" sz="2400" dirty="0" smtClean="0">
                <a:latin typeface="Arial Rounded MT Bold" pitchFamily="34" charset="0"/>
              </a:rPr>
              <a:t>) electronic equipment, such as toasters, clocks, irons and battery operated children's toys.</a:t>
            </a:r>
          </a:p>
          <a:p>
            <a:pPr defTabSz="612000">
              <a:spcBef>
                <a:spcPts val="1800"/>
              </a:spcBef>
              <a:buBlip>
                <a:blip r:embed="rId2"/>
              </a:buBlip>
            </a:pPr>
            <a:endParaRPr lang="en-GB" sz="2400" dirty="0" smtClean="0">
              <a:latin typeface="Arial Rounded MT Bold" pitchFamily="34" charset="0"/>
            </a:endParaRPr>
          </a:p>
        </p:txBody>
      </p:sp>
      <p:pic>
        <p:nvPicPr>
          <p:cNvPr id="8" name="Picture 2" descr="C:\Users\sarahc\Dropbox\For DCC (1)\Topic in a box\Topic Week 2\Lesson 6, 7 &amp; 8 - Descriptive writing\WEEE photos\assorted small WEEE.jpg"/>
          <p:cNvPicPr>
            <a:picLocks noChangeAspect="1" noChangeArrowheads="1"/>
          </p:cNvPicPr>
          <p:nvPr/>
        </p:nvPicPr>
        <p:blipFill>
          <a:blip r:embed="rId3" cstate="print"/>
          <a:srcRect t="8702" b="4280"/>
          <a:stretch>
            <a:fillRect/>
          </a:stretch>
        </p:blipFill>
        <p:spPr bwMode="auto">
          <a:xfrm>
            <a:off x="4499992" y="2780928"/>
            <a:ext cx="4067363" cy="2880320"/>
          </a:xfrm>
          <a:prstGeom prst="rect">
            <a:avLst/>
          </a:prstGeom>
          <a:noFill/>
        </p:spPr>
      </p:pic>
      <p:pic>
        <p:nvPicPr>
          <p:cNvPr id="5" name="Picture 3" descr="C:\Users\sarahc\Dropbox\For DCC (1)\Topic in a box\Topic Week 2\Lesson 6, 7 &amp; 8 - Descriptive writing\WEEE photos\SDA close up Tom Harr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3960440" cy="263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735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Rounded MT Bold" pitchFamily="34" charset="0"/>
              </a:rPr>
              <a:t>What about mobile phones and I.T. equipment?</a:t>
            </a:r>
            <a:endParaRPr lang="en-GB" sz="28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1277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500" dirty="0" smtClean="0">
                <a:latin typeface="Arial Rounded MT Bold" pitchFamily="34" charset="0"/>
              </a:rPr>
              <a:t> 	</a:t>
            </a:r>
            <a:r>
              <a:rPr lang="en-GB" sz="2400" dirty="0" smtClean="0">
                <a:latin typeface="Arial Rounded MT Bold" pitchFamily="34" charset="0"/>
              </a:rPr>
              <a:t>IT and telecommunications make up a 	significant amount of the small WEEE category.</a:t>
            </a:r>
          </a:p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400" dirty="0" smtClean="0">
                <a:latin typeface="Arial Rounded MT Bold" pitchFamily="34" charset="0"/>
              </a:rPr>
              <a:t> 	This includes mobile phones, laptops, tablets 	and gaming devices.</a:t>
            </a:r>
          </a:p>
        </p:txBody>
      </p:sp>
      <p:pic>
        <p:nvPicPr>
          <p:cNvPr id="4" name="Picture 2" descr="C:\Users\sarahc\Dropbox\For DCC (1)\Topic in a box\Topic Week 2\Lesson 6, 7 &amp; 8 - Descriptive writing\WEEE photos\old ph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3996445" cy="2664389"/>
          </a:xfrm>
          <a:prstGeom prst="rect">
            <a:avLst/>
          </a:prstGeom>
          <a:noFill/>
        </p:spPr>
      </p:pic>
      <p:pic>
        <p:nvPicPr>
          <p:cNvPr id="12290" name="Picture 2" descr="http://cdn3.pcadvisor.co.uk/cmsdata/features/3416876/Best_tabl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318754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735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Rounded MT Bold" pitchFamily="34" charset="0"/>
              </a:rPr>
              <a:t>What is WEEE made from?</a:t>
            </a:r>
            <a:endParaRPr lang="en-GB" sz="28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7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400" dirty="0" smtClean="0">
                <a:latin typeface="Arial Rounded MT Bold" pitchFamily="34" charset="0"/>
              </a:rPr>
              <a:t>	All WEEE goods contain valuable resources, 	including metals, precious metals, plastic (made 	from oil) and glass. All of these resources have 	come from our planet. </a:t>
            </a:r>
          </a:p>
        </p:txBody>
      </p:sp>
      <p:pic>
        <p:nvPicPr>
          <p:cNvPr id="5" name="Picture 2" descr="http://2.bp.blogspot.com/-IMwxkO8aIm4/TzU_rMHdfZI/AAAAAAAAC0Y/_jFZyLiH2So/s1600/planet_earth-13848.JPG"/>
          <p:cNvPicPr>
            <a:picLocks noChangeAspect="1" noChangeArrowheads="1"/>
          </p:cNvPicPr>
          <p:nvPr/>
        </p:nvPicPr>
        <p:blipFill>
          <a:blip r:embed="rId3" cstate="print"/>
          <a:srcRect l="7843" t="11765" r="7843"/>
          <a:stretch>
            <a:fillRect/>
          </a:stretch>
        </p:blipFill>
        <p:spPr bwMode="auto">
          <a:xfrm>
            <a:off x="2987824" y="3140968"/>
            <a:ext cx="295872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735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Rounded MT Bold" pitchFamily="34" charset="0"/>
              </a:rPr>
              <a:t>Why should we recycle WEEE?</a:t>
            </a:r>
            <a:endParaRPr lang="en-GB" sz="28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399123"/>
            <a:ext cx="792088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500" dirty="0" smtClean="0">
                <a:latin typeface="Arial Rounded MT Bold" pitchFamily="34" charset="0"/>
              </a:rPr>
              <a:t> 	</a:t>
            </a:r>
            <a:r>
              <a:rPr lang="en-GB" sz="2400" dirty="0" smtClean="0">
                <a:latin typeface="Arial Rounded MT Bold" pitchFamily="34" charset="0"/>
              </a:rPr>
              <a:t>These items </a:t>
            </a:r>
            <a:r>
              <a:rPr lang="en-GB" sz="2400" dirty="0" smtClean="0">
                <a:latin typeface="Arial Rounded MT Bold" pitchFamily="34" charset="0"/>
              </a:rPr>
              <a:t>should be </a:t>
            </a:r>
            <a:r>
              <a:rPr lang="en-GB" sz="2400" dirty="0" smtClean="0">
                <a:latin typeface="Arial Rounded MT Bold" pitchFamily="34" charset="0"/>
              </a:rPr>
              <a:t>recycled so we don’t 	need to use as many raw resources or energy to 	create more materials.</a:t>
            </a:r>
          </a:p>
        </p:txBody>
      </p:sp>
      <p:pic>
        <p:nvPicPr>
          <p:cNvPr id="6146" name="Picture 2" descr="C:\Users\sarahc\Desktop\Topic in a box\Topic Week 2\Lesson 6, 7 &amp; 8 - Descriptive writing\WEEE photos\LDA plus grab Tom Harr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4644008" cy="308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735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Rounded MT Bold" pitchFamily="34" charset="0"/>
              </a:rPr>
              <a:t>What is our impact?</a:t>
            </a:r>
            <a:endParaRPr lang="en-GB" sz="28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399123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500" dirty="0" smtClean="0">
                <a:latin typeface="Arial Rounded MT Bold" pitchFamily="34" charset="0"/>
              </a:rPr>
              <a:t> 	</a:t>
            </a:r>
            <a:r>
              <a:rPr lang="en-GB" sz="2400" dirty="0" smtClean="0">
                <a:latin typeface="Arial Rounded MT Bold" pitchFamily="34" charset="0"/>
              </a:rPr>
              <a:t>On average, each person will dispose of 3.3 	tonnes of WEEE waste in their lifetime. </a:t>
            </a:r>
          </a:p>
          <a:p>
            <a:pPr defTabSz="612000">
              <a:spcBef>
                <a:spcPts val="1800"/>
              </a:spcBef>
              <a:buBlip>
                <a:blip r:embed="rId2"/>
              </a:buBlip>
            </a:pPr>
            <a:r>
              <a:rPr lang="en-GB" sz="2400" dirty="0" smtClean="0">
                <a:latin typeface="Arial Rounded MT Bold" pitchFamily="34" charset="0"/>
              </a:rPr>
              <a:t> 	The WEEE Man was created to demonstrate 	what this amount of waste could look like.</a:t>
            </a:r>
          </a:p>
        </p:txBody>
      </p:sp>
      <p:pic>
        <p:nvPicPr>
          <p:cNvPr id="4" name="Picture 4" descr="mms_img-1301266612.jpg"/>
          <p:cNvPicPr>
            <a:picLocks noChangeAspect="1" noChangeArrowheads="1"/>
          </p:cNvPicPr>
          <p:nvPr/>
        </p:nvPicPr>
        <p:blipFill>
          <a:blip r:embed="rId3" cstate="print"/>
          <a:srcRect l="5791" t="6522"/>
          <a:stretch>
            <a:fillRect/>
          </a:stretch>
        </p:blipFill>
        <p:spPr bwMode="auto">
          <a:xfrm>
            <a:off x="1403648" y="3284984"/>
            <a:ext cx="2342688" cy="3096344"/>
          </a:xfrm>
          <a:prstGeom prst="rect">
            <a:avLst/>
          </a:prstGeom>
          <a:noFill/>
        </p:spPr>
      </p:pic>
      <p:pic>
        <p:nvPicPr>
          <p:cNvPr id="5" name="Picture 2" descr="mms_img-687825544.jpg"/>
          <p:cNvPicPr>
            <a:picLocks noChangeAspect="1" noChangeArrowheads="1"/>
          </p:cNvPicPr>
          <p:nvPr/>
        </p:nvPicPr>
        <p:blipFill>
          <a:blip r:embed="rId4" cstate="print"/>
          <a:srcRect t="14000" r="9422"/>
          <a:stretch>
            <a:fillRect/>
          </a:stretch>
        </p:blipFill>
        <p:spPr bwMode="auto">
          <a:xfrm>
            <a:off x="4932040" y="3284984"/>
            <a:ext cx="2448272" cy="3096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www.weeeman.org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50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WEEE What do you need to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Resource Futures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Peake</dc:creator>
  <cp:lastModifiedBy>Heidi Diepold</cp:lastModifiedBy>
  <cp:revision>31</cp:revision>
  <dcterms:created xsi:type="dcterms:W3CDTF">2014-08-08T14:04:17Z</dcterms:created>
  <dcterms:modified xsi:type="dcterms:W3CDTF">2014-10-13T09:43:02Z</dcterms:modified>
</cp:coreProperties>
</file>