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3" r:id="rId8"/>
    <p:sldId id="270" r:id="rId9"/>
    <p:sldId id="271" r:id="rId10"/>
    <p:sldId id="264" r:id="rId11"/>
    <p:sldId id="261" r:id="rId12"/>
    <p:sldId id="262" r:id="rId13"/>
    <p:sldId id="269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5CC0A-7CE5-487A-9A54-91BC754B464E}" v="58" dt="2020-07-01T12:10:43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w8mtf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hyperlink" Target="https://www.bbc.co.uk/news/uk-wales-5154697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sas.org.uk/news/campaigns/campaigning-swimmer-to-look-at-microplastics-in-uk-national-parks/" TargetMode="External"/><Relationship Id="rId5" Type="http://schemas.openxmlformats.org/officeDocument/2006/relationships/hyperlink" Target="https://www.jlimnol.it/index.php/jlimnol/article/view/jlimnol.2019.194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19CC1-C4A6-43F0-94AD-FB124F4F0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62263" y="655592"/>
            <a:ext cx="5428489" cy="3278684"/>
          </a:xfrm>
        </p:spPr>
        <p:txBody>
          <a:bodyPr>
            <a:normAutofit fontScale="90000"/>
          </a:bodyPr>
          <a:lstStyle/>
          <a:p>
            <a:r>
              <a:rPr lang="en-GB" dirty="0"/>
              <a:t>Digital Media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7255C-CA76-4298-8327-079E339AA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66685" y="3933534"/>
            <a:ext cx="5424749" cy="621792"/>
          </a:xfrm>
        </p:spPr>
        <p:txBody>
          <a:bodyPr>
            <a:normAutofit/>
          </a:bodyPr>
          <a:lstStyle/>
          <a:p>
            <a:r>
              <a:rPr lang="en-GB" dirty="0" err="1"/>
              <a:t>Pshe</a:t>
            </a:r>
            <a:r>
              <a:rPr lang="en-GB" dirty="0"/>
              <a:t>/</a:t>
            </a:r>
            <a:r>
              <a:rPr lang="en-GB" dirty="0" err="1"/>
              <a:t>english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A906C-09BD-4C74-BA50-B8E96C6809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6747756" y="373505"/>
            <a:ext cx="3588387" cy="3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0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5FC6-7403-491C-8F2F-85B6DF05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microplastics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CD51C-4E58-4F23-94D1-046D737C8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they?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6BA93-9C2F-458A-A39E-03F39FD3D69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802" y="2981738"/>
            <a:ext cx="3310128" cy="2392847"/>
          </a:xfrm>
        </p:spPr>
        <p:txBody>
          <a:bodyPr>
            <a:normAutofit/>
          </a:bodyPr>
          <a:lstStyle/>
          <a:p>
            <a:r>
              <a:rPr lang="en-GB" sz="2000" cap="none" dirty="0"/>
              <a:t>Tiny pieces of plastic</a:t>
            </a:r>
          </a:p>
          <a:p>
            <a:r>
              <a:rPr lang="en-GB" sz="2000" cap="none" dirty="0"/>
              <a:t>5mm long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9A77E-3F6E-4658-BA6B-16BE5BA69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4622" y="2063394"/>
            <a:ext cx="3310128" cy="918345"/>
          </a:xfrm>
        </p:spPr>
        <p:txBody>
          <a:bodyPr/>
          <a:lstStyle/>
          <a:p>
            <a:r>
              <a:rPr lang="en-GB" dirty="0"/>
              <a:t>Where do they come from?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99151C-CA42-4A6B-AD6A-7CE2A9AB6E9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34621" y="2981738"/>
            <a:ext cx="3310128" cy="2392847"/>
          </a:xfrm>
        </p:spPr>
        <p:txBody>
          <a:bodyPr>
            <a:noAutofit/>
          </a:bodyPr>
          <a:lstStyle/>
          <a:p>
            <a:r>
              <a:rPr lang="en-GB" sz="2000" cap="none" dirty="0"/>
              <a:t>Fleeces</a:t>
            </a:r>
          </a:p>
          <a:p>
            <a:r>
              <a:rPr lang="en-GB" sz="2000" cap="none" dirty="0"/>
              <a:t>Face creams, toothpaste and moisturisers</a:t>
            </a:r>
          </a:p>
          <a:p>
            <a:r>
              <a:rPr lang="en-GB" sz="2000" cap="none" dirty="0"/>
              <a:t>Bigger pieces of plastic breaking down in the environment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AE029C-0780-4CBA-91F8-BC5DACC204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3442" y="2234434"/>
            <a:ext cx="3310128" cy="747303"/>
          </a:xfrm>
        </p:spPr>
        <p:txBody>
          <a:bodyPr/>
          <a:lstStyle/>
          <a:p>
            <a:r>
              <a:rPr lang="en-GB" dirty="0"/>
              <a:t>How do they end up on Snowdon?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D551A8-72A8-41AF-AD14-5E6A2AB016D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770380" y="2981738"/>
            <a:ext cx="3310128" cy="2392848"/>
          </a:xfrm>
        </p:spPr>
        <p:txBody>
          <a:bodyPr>
            <a:normAutofit/>
          </a:bodyPr>
          <a:lstStyle/>
          <a:p>
            <a:r>
              <a:rPr lang="en-GB" sz="2000" cap="none" dirty="0"/>
              <a:t>Brought in rain</a:t>
            </a:r>
          </a:p>
          <a:p>
            <a:r>
              <a:rPr lang="en-GB" sz="2000" cap="none" dirty="0"/>
              <a:t>Washed off people’s clothes</a:t>
            </a:r>
          </a:p>
          <a:p>
            <a:r>
              <a:rPr lang="en-GB" sz="2000" cap="none" dirty="0"/>
              <a:t>Litter breaking down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8FEDC5-C1D2-4EB0-9E28-A9AC29CFC7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23" y="5143500"/>
            <a:ext cx="9683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92C23-A0D2-4271-A64B-67D0003E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write your own article: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130E41-2C54-4A02-AF1F-3BDD9C1130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2063397"/>
            <a:ext cx="6917403" cy="3237474"/>
          </a:xfrm>
        </p:spPr>
        <p:txBody>
          <a:bodyPr>
            <a:normAutofit/>
          </a:bodyPr>
          <a:lstStyle/>
          <a:p>
            <a:r>
              <a:rPr lang="en-GB" cap="none" dirty="0"/>
              <a:t>Remember to consider the audience – who are you writing for?</a:t>
            </a:r>
          </a:p>
          <a:p>
            <a:r>
              <a:rPr lang="en-GB" cap="none" dirty="0"/>
              <a:t>Remember to use the features of a non-chronological report:</a:t>
            </a:r>
          </a:p>
          <a:p>
            <a:pPr marL="0" indent="0">
              <a:buNone/>
            </a:pPr>
            <a:endParaRPr lang="en-GB" cap="none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87328F-F97E-4079-BAB8-E0AB5A8825CA}"/>
              </a:ext>
            </a:extLst>
          </p:cNvPr>
          <p:cNvSpPr/>
          <p:nvPr/>
        </p:nvSpPr>
        <p:spPr>
          <a:xfrm>
            <a:off x="9806609" y="1692791"/>
            <a:ext cx="1773373" cy="124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Write in paragraphs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C65E1F-9AB8-428D-880C-78D9378F6B36}"/>
              </a:ext>
            </a:extLst>
          </p:cNvPr>
          <p:cNvSpPr/>
          <p:nvPr/>
        </p:nvSpPr>
        <p:spPr>
          <a:xfrm>
            <a:off x="9376576" y="2940543"/>
            <a:ext cx="1773373" cy="1366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Write in formal and factual language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C06886-A6DB-499E-8CB8-E658C782A6E1}"/>
              </a:ext>
            </a:extLst>
          </p:cNvPr>
          <p:cNvSpPr/>
          <p:nvPr/>
        </p:nvSpPr>
        <p:spPr>
          <a:xfrm>
            <a:off x="8033236" y="1918422"/>
            <a:ext cx="1773373" cy="1247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Title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09D658-840F-4EAA-94DF-13BF94885229}"/>
              </a:ext>
            </a:extLst>
          </p:cNvPr>
          <p:cNvSpPr/>
          <p:nvPr/>
        </p:nvSpPr>
        <p:spPr>
          <a:xfrm>
            <a:off x="8384419" y="4245757"/>
            <a:ext cx="1987031" cy="1247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Introduction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548841-1FF2-4FB9-A6D5-576A3C239966}"/>
              </a:ext>
            </a:extLst>
          </p:cNvPr>
          <p:cNvSpPr/>
          <p:nvPr/>
        </p:nvSpPr>
        <p:spPr>
          <a:xfrm>
            <a:off x="7480626" y="3154577"/>
            <a:ext cx="1773373" cy="1247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Picture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E649E2-726B-45E6-81CB-A2628811A21D}"/>
              </a:ext>
            </a:extLst>
          </p:cNvPr>
          <p:cNvSpPr/>
          <p:nvPr/>
        </p:nvSpPr>
        <p:spPr>
          <a:xfrm>
            <a:off x="6257704" y="4293001"/>
            <a:ext cx="1773373" cy="1247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Write in third person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CB778B-79F9-4929-A172-C9350D13AF02}"/>
              </a:ext>
            </a:extLst>
          </p:cNvPr>
          <p:cNvSpPr/>
          <p:nvPr/>
        </p:nvSpPr>
        <p:spPr>
          <a:xfrm>
            <a:off x="4322627" y="4293001"/>
            <a:ext cx="1773373" cy="1247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Include your source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B25845F-06B3-4FEE-811C-AF8E817866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26" y="5165209"/>
            <a:ext cx="9683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453B-D5B7-4756-B7B1-265FF5C4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832113"/>
          </a:xfrm>
        </p:spPr>
        <p:txBody>
          <a:bodyPr>
            <a:normAutofit fontScale="90000"/>
          </a:bodyPr>
          <a:lstStyle/>
          <a:p>
            <a:r>
              <a:rPr lang="en-GB" cap="none" dirty="0"/>
              <a:t>Use the 4 Principles of Digital Literacy to think about the article: </a:t>
            </a:r>
            <a:br>
              <a:rPr lang="en-GB" cap="none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4B062-EE89-49BD-BB02-9475ACB26D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cap="none" dirty="0"/>
              <a:t>Is it understandable? Does it make sense? 				Comprehension</a:t>
            </a:r>
          </a:p>
          <a:p>
            <a:pPr marL="457200" indent="-457200">
              <a:buFont typeface="+mj-lt"/>
              <a:buAutoNum type="arabicPeriod"/>
            </a:pPr>
            <a:r>
              <a:rPr lang="en-GB" cap="none" dirty="0"/>
              <a:t>Is it clear where the information has come from	(your source)		Interdependence   </a:t>
            </a:r>
          </a:p>
          <a:p>
            <a:pPr marL="457200" indent="-457200">
              <a:buFont typeface="+mj-lt"/>
              <a:buAutoNum type="arabicPeriod"/>
            </a:pPr>
            <a:r>
              <a:rPr lang="en-GB" cap="none" dirty="0"/>
              <a:t>Does it give a reason for people to share it ?				Social Factors</a:t>
            </a:r>
          </a:p>
          <a:p>
            <a:pPr marL="457200" indent="-457200">
              <a:buFont typeface="+mj-lt"/>
              <a:buAutoNum type="arabicPeriod"/>
            </a:pPr>
            <a:r>
              <a:rPr lang="en-GB" cap="none" dirty="0"/>
              <a:t>Where will it be held ?						Curation</a:t>
            </a:r>
          </a:p>
          <a:p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0FFD7B-0693-45A5-A784-616B29015B67}"/>
              </a:ext>
            </a:extLst>
          </p:cNvPr>
          <p:cNvCxnSpPr/>
          <p:nvPr/>
        </p:nvCxnSpPr>
        <p:spPr>
          <a:xfrm>
            <a:off x="6334538" y="2729947"/>
            <a:ext cx="5168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B45362-97BD-4E82-A591-B1D22661DA2C}"/>
              </a:ext>
            </a:extLst>
          </p:cNvPr>
          <p:cNvCxnSpPr/>
          <p:nvPr/>
        </p:nvCxnSpPr>
        <p:spPr>
          <a:xfrm>
            <a:off x="8037444" y="3240156"/>
            <a:ext cx="5168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9AE1F3-2BFA-4540-8BC0-6E2E8548704A}"/>
              </a:ext>
            </a:extLst>
          </p:cNvPr>
          <p:cNvCxnSpPr/>
          <p:nvPr/>
        </p:nvCxnSpPr>
        <p:spPr>
          <a:xfrm>
            <a:off x="6096000" y="3750364"/>
            <a:ext cx="5168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D20D56-C663-4DEB-9276-416633C7BF71}"/>
              </a:ext>
            </a:extLst>
          </p:cNvPr>
          <p:cNvCxnSpPr/>
          <p:nvPr/>
        </p:nvCxnSpPr>
        <p:spPr>
          <a:xfrm>
            <a:off x="4638261" y="4260574"/>
            <a:ext cx="5168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E4E0CF-5028-469A-800E-073DCABC70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47" y="5143500"/>
            <a:ext cx="9683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4C04-D89A-407E-8317-42816BCA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D8685-5EC7-4A9B-B67F-3F400ED799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3200" cap="none" dirty="0"/>
              <a:t>Think up a meme or short video to accompany your article</a:t>
            </a:r>
          </a:p>
          <a:p>
            <a:r>
              <a:rPr lang="en-GB" sz="3200" cap="none" dirty="0"/>
              <a:t>Where could you share it to have the most impact?</a:t>
            </a:r>
          </a:p>
          <a:p>
            <a:endParaRPr lang="en-GB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D6DCA-D62C-4319-A413-5B3A9FB127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47" y="5143500"/>
            <a:ext cx="9683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5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>
            <a:extLst>
              <a:ext uri="{FF2B5EF4-FFF2-40B4-BE49-F238E27FC236}">
                <a16:creationId xmlns:a16="http://schemas.microsoft.com/office/drawing/2014/main" id="{D2E7B508-0E63-4934-9679-204E65F18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B73FCA92-E3F8-4767-BBFA-AC5E7C799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B9A14E2-62DB-41A5-AB3A-921E5B4C47F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54" y="1487801"/>
            <a:ext cx="3218106" cy="3420208"/>
          </a:xfrm>
          <a:prstGeom prst="rect">
            <a:avLst/>
          </a:prstGeom>
          <a:ln>
            <a:noFill/>
          </a:ln>
        </p:spPr>
      </p:pic>
      <p:sp>
        <p:nvSpPr>
          <p:cNvPr id="24" name="Freeform 9">
            <a:extLst>
              <a:ext uri="{FF2B5EF4-FFF2-40B4-BE49-F238E27FC236}">
                <a16:creationId xmlns:a16="http://schemas.microsoft.com/office/drawing/2014/main" id="{59D01F86-26B0-402D-9903-3842C88EF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2993F4C1-07DE-4BDD-89D6-3C4E8CC43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755413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5E3B6-2883-40B1-B887-73456034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6382699" cy="114682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Plenary: Actions against plastic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54990-236D-42EC-8B6B-01FF353C1E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6382697" cy="3446103"/>
          </a:xfrm>
        </p:spPr>
        <p:txBody>
          <a:bodyPr>
            <a:normAutofit/>
          </a:bodyPr>
          <a:lstStyle/>
          <a:p>
            <a:r>
              <a:rPr lang="en-GB" sz="1800" cap="none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do you think we can do to help the plastic pollution problem? Think about where plastic comes from when it ends up in the environment?</a:t>
            </a:r>
          </a:p>
          <a:p>
            <a:r>
              <a:rPr lang="en-GB" sz="1800" cap="none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Could you start a campaign at school/home?</a:t>
            </a:r>
          </a:p>
          <a:p>
            <a:r>
              <a:rPr lang="en-GB" sz="1800" cap="none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Look at Plastic Free Schools </a:t>
            </a:r>
          </a:p>
          <a:p>
            <a:r>
              <a:rPr lang="en-GB" sz="1800" cap="none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this different for microplastics? Think about fleeces, washing machines, plastic in cosmetics.</a:t>
            </a:r>
          </a:p>
        </p:txBody>
      </p:sp>
    </p:spTree>
    <p:extLst>
      <p:ext uri="{BB962C8B-B14F-4D97-AF65-F5344CB8AC3E}">
        <p14:creationId xmlns:p14="http://schemas.microsoft.com/office/powerpoint/2010/main" val="269411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235125-8A8D-4DE8-B29F-6763F849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beautiful county: </a:t>
            </a:r>
            <a:r>
              <a:rPr lang="en-GB" dirty="0" err="1"/>
              <a:t>devon</a:t>
            </a:r>
            <a:r>
              <a:rPr lang="en-GB" dirty="0"/>
              <a:t> in Autumn</a:t>
            </a:r>
          </a:p>
        </p:txBody>
      </p:sp>
      <p:pic>
        <p:nvPicPr>
          <p:cNvPr id="8" name="Picture Placeholder 7" descr="A large green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3AEE0666-B937-45F2-BD84-8B4418D36D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692" b="23692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791825-19BF-467E-B3A6-37EF38356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cap="none" dirty="0"/>
              <a:t>How would you describe it to someone who’d never been here? Think about the colours.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CCB60C-5F65-443B-B8EF-8CD8DC75A4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39" y="5143501"/>
            <a:ext cx="9683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3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EC8C-9872-4930-BDC2-100262707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dartmoor</a:t>
            </a:r>
            <a:endParaRPr lang="en-GB" dirty="0"/>
          </a:p>
        </p:txBody>
      </p:sp>
      <p:pic>
        <p:nvPicPr>
          <p:cNvPr id="6" name="Picture Placeholder 5" descr="A close up of a rock&#10;&#10;Description automatically generated">
            <a:extLst>
              <a:ext uri="{FF2B5EF4-FFF2-40B4-BE49-F238E27FC236}">
                <a16:creationId xmlns:a16="http://schemas.microsoft.com/office/drawing/2014/main" id="{A436E590-BE0C-422D-A785-3199DBFBE8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665" b="2266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EC60A-5370-414A-8243-6F6D78C94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cap="none" dirty="0"/>
              <a:t>How would you describe it to someone who’d never been here? Think about the shapes of the stones, the sights and sounds of the moorland. 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543744-9915-4D0D-BD6F-69BA75C790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39" y="5143501"/>
            <a:ext cx="9683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">
            <a:extLst>
              <a:ext uri="{FF2B5EF4-FFF2-40B4-BE49-F238E27FC236}">
                <a16:creationId xmlns:a16="http://schemas.microsoft.com/office/drawing/2014/main" id="{9D06494E-5BB6-4A8A-A7F9-1F41102F4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0" name="Freeform 11">
            <a:extLst>
              <a:ext uri="{FF2B5EF4-FFF2-40B4-BE49-F238E27FC236}">
                <a16:creationId xmlns:a16="http://schemas.microsoft.com/office/drawing/2014/main" id="{AC24005C-D756-46CB-9EB9-A7123B2D9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BE140C3D-4D5C-4E75-B938-E8DCF15C6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F5C46128-CDBB-435D-AB88-08EB5C7A2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CB30CBAC-64D3-42FA-ADAF-66110855C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5" name="5-Point Star 24">
            <a:extLst>
              <a:ext uri="{FF2B5EF4-FFF2-40B4-BE49-F238E27FC236}">
                <a16:creationId xmlns:a16="http://schemas.microsoft.com/office/drawing/2014/main" id="{6158D126-572A-42CF-9256-C478E7E5D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22">
            <a:extLst>
              <a:ext uri="{FF2B5EF4-FFF2-40B4-BE49-F238E27FC236}">
                <a16:creationId xmlns:a16="http://schemas.microsoft.com/office/drawing/2014/main" id="{39CF4CC5-7318-4962-83A5-F1C86B1F9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ctangle 24">
            <a:extLst>
              <a:ext uri="{FF2B5EF4-FFF2-40B4-BE49-F238E27FC236}">
                <a16:creationId xmlns:a16="http://schemas.microsoft.com/office/drawing/2014/main" id="{40315DA9-0615-47F3-8AEF-30B23CC62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grass, outdoor, sitting, flower&#10;&#10;Description automatically generated">
            <a:extLst>
              <a:ext uri="{FF2B5EF4-FFF2-40B4-BE49-F238E27FC236}">
                <a16:creationId xmlns:a16="http://schemas.microsoft.com/office/drawing/2014/main" id="{BA3FA514-E34C-4CD7-9D58-7BF29DF755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5797" r="-4" b="-4"/>
          <a:stretch/>
        </p:blipFill>
        <p:spPr>
          <a:xfrm>
            <a:off x="7363157" y="691546"/>
            <a:ext cx="4134177" cy="2874505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48C86B-26C3-49F0-85BD-0EAB1C73C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7EC83E-B0B2-4A0E-9D90-1A085AA3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34" y="4491323"/>
            <a:ext cx="12201086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FAFE549-C87F-4D05-8E0F-207CACDE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12" y="4714814"/>
            <a:ext cx="10818199" cy="10752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/>
              <a:t>What about these places?</a:t>
            </a:r>
          </a:p>
        </p:txBody>
      </p:sp>
      <p:sp>
        <p:nvSpPr>
          <p:cNvPr id="31" name="5-Point Star 8">
            <a:extLst>
              <a:ext uri="{FF2B5EF4-FFF2-40B4-BE49-F238E27FC236}">
                <a16:creationId xmlns:a16="http://schemas.microsoft.com/office/drawing/2014/main" id="{8C9688CA-805E-48A8-9615-6EFF677DA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B92B4-170B-489E-A8EB-133B7EA54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913" y="5797647"/>
            <a:ext cx="10811424" cy="555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What does this make you think? Are they beautiful?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8C43C-ED0E-4F0A-8C56-B25B278BA5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61" r="7121" b="2"/>
          <a:stretch/>
        </p:blipFill>
        <p:spPr>
          <a:xfrm>
            <a:off x="685912" y="691545"/>
            <a:ext cx="6553801" cy="28745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8C062C-CDE8-4413-BAC8-B982C895677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02" y="5516751"/>
            <a:ext cx="9683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8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C7FA-11FD-42CB-BCCA-E19B4029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 the </a:t>
            </a:r>
            <a:r>
              <a:rPr lang="en-GB" dirty="0" err="1"/>
              <a:t>Bbc</a:t>
            </a:r>
            <a:r>
              <a:rPr lang="en-GB" dirty="0"/>
              <a:t> bitesize video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024B174-C40E-46E2-80EB-8E62A10A4F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652" b="2265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987930-58B1-4C9D-952A-E06297E7075C}"/>
              </a:ext>
            </a:extLst>
          </p:cNvPr>
          <p:cNvSpPr/>
          <p:nvPr/>
        </p:nvSpPr>
        <p:spPr>
          <a:xfrm>
            <a:off x="685780" y="4809584"/>
            <a:ext cx="456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https://www.bbc.co.uk/bitesize/clips/zw8mtfr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FDDD5-9332-4990-8B9B-B43EBA6C1A2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45" y="5178916"/>
            <a:ext cx="9683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2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7A3343-2FFF-4164-B8C2-A0FA82D1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Evaluating digital content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8DC356-2AF2-4C85-B190-B05A3FFCCA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07097"/>
            <a:ext cx="10394707" cy="3267488"/>
          </a:xfrm>
        </p:spPr>
        <p:txBody>
          <a:bodyPr>
            <a:normAutofit/>
          </a:bodyPr>
          <a:lstStyle/>
          <a:p>
            <a:r>
              <a:rPr lang="en-GB" cap="none" dirty="0"/>
              <a:t>Who wrote the content? Was it a company? Government? Individual? </a:t>
            </a:r>
          </a:p>
          <a:p>
            <a:r>
              <a:rPr lang="en-GB" cap="none" dirty="0"/>
              <a:t>Why was it written? Do you trust the author? </a:t>
            </a:r>
          </a:p>
          <a:p>
            <a:r>
              <a:rPr lang="en-GB" cap="none" dirty="0"/>
              <a:t>Is the information out of date?</a:t>
            </a:r>
          </a:p>
          <a:p>
            <a:r>
              <a:rPr lang="en-GB" cap="none" dirty="0"/>
              <a:t>What does the design of the website tell you?</a:t>
            </a:r>
          </a:p>
          <a:p>
            <a:r>
              <a:rPr lang="en-GB" cap="none" dirty="0"/>
              <a:t>What might the ranking of the website in the search engine tell you? (Look for promotion of sponsored material or popular sites)</a:t>
            </a:r>
          </a:p>
        </p:txBody>
      </p:sp>
    </p:spTree>
    <p:extLst>
      <p:ext uri="{BB962C8B-B14F-4D97-AF65-F5344CB8AC3E}">
        <p14:creationId xmlns:p14="http://schemas.microsoft.com/office/powerpoint/2010/main" val="131931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1C9C8A-99A6-48EB-80F4-6308587B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principles of digital literacy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ACC8A-CE75-4D52-9496-2E6BB3C564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cap="none" dirty="0"/>
              <a:t>When looking at items online you must consider these things:</a:t>
            </a:r>
          </a:p>
          <a:p>
            <a:r>
              <a:rPr lang="en-GB" cap="none" dirty="0">
                <a:solidFill>
                  <a:schemeClr val="accent2">
                    <a:lumMod val="75000"/>
                  </a:schemeClr>
                </a:solidFill>
              </a:rPr>
              <a:t>Comprehension</a:t>
            </a:r>
            <a:r>
              <a:rPr lang="en-GB" cap="none" dirty="0"/>
              <a:t> – can you understand what the writer is trying to say? What is the article about? What is the purpose of the article/video/picture/video/meme? </a:t>
            </a:r>
          </a:p>
          <a:p>
            <a:r>
              <a:rPr lang="en-GB" cap="none" dirty="0">
                <a:solidFill>
                  <a:schemeClr val="accent2">
                    <a:lumMod val="75000"/>
                  </a:schemeClr>
                </a:solidFill>
              </a:rPr>
              <a:t>Interdependence </a:t>
            </a:r>
            <a:r>
              <a:rPr lang="en-GB" cap="none" dirty="0"/>
              <a:t>– what is the source of the article/video/picture/video/meme? Who made it? Where is the information contained in it from? Is it a reputable and verifiable source?</a:t>
            </a:r>
          </a:p>
          <a:p>
            <a:r>
              <a:rPr lang="en-GB" cap="none" dirty="0">
                <a:solidFill>
                  <a:schemeClr val="accent2">
                    <a:lumMod val="75000"/>
                  </a:schemeClr>
                </a:solidFill>
              </a:rPr>
              <a:t>Social Factors </a:t>
            </a:r>
            <a:r>
              <a:rPr lang="en-GB" cap="none" dirty="0"/>
              <a:t>– who shared this with you? Was this suggested to you because of something else you clicked on? Who will you share it with? (THINK BEFORE YOU CLICK!)</a:t>
            </a:r>
          </a:p>
          <a:p>
            <a:r>
              <a:rPr lang="en-GB" cap="none" dirty="0">
                <a:solidFill>
                  <a:schemeClr val="accent2">
                    <a:lumMod val="75000"/>
                  </a:schemeClr>
                </a:solidFill>
              </a:rPr>
              <a:t>Curation </a:t>
            </a:r>
            <a:r>
              <a:rPr lang="en-GB" cap="none" dirty="0"/>
              <a:t>– how is this stored and collected? Think about Pinterest boards.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6FB67-39C1-4C4A-9254-035685C72B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25" y="5143500"/>
            <a:ext cx="9683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2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FD5D-57AB-49FD-86C2-F12798DD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/>
          <a:lstStyle/>
          <a:p>
            <a:r>
              <a:rPr lang="en-GB" dirty="0"/>
              <a:t>Snowdonia national park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B7AD09F-298C-4A92-A6E1-244271FE69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052" b="17052"/>
          <a:stretch>
            <a:fillRect/>
          </a:stretch>
        </p:blipFill>
        <p:spPr>
          <a:xfrm>
            <a:off x="685801" y="685799"/>
            <a:ext cx="10392513" cy="319490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30B92-E399-4F35-886A-FB021A735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cap="none" dirty="0"/>
              <a:t>This is the lake above Snowdon.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D80C16-BA8B-49D3-9C19-6D254527AD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28" y="5143501"/>
            <a:ext cx="9683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4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ED647C2-1818-4BEA-B4C1-F82E30DEE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5" t="18579" r="29971" b="5872"/>
          <a:stretch/>
        </p:blipFill>
        <p:spPr>
          <a:xfrm>
            <a:off x="6939103" y="2059042"/>
            <a:ext cx="4174380" cy="28160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27378AA-F7E3-4700-8C36-4FCB003F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 these articles: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9C5736-CFEE-4EA7-ACEB-2BDE816DE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85" t="13110" r="36267" b="5824"/>
          <a:stretch/>
        </p:blipFill>
        <p:spPr>
          <a:xfrm>
            <a:off x="231005" y="2059042"/>
            <a:ext cx="3363723" cy="29568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906ED5-7911-46C0-9306-18FE7490E6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04" t="11963" r="14742" b="5292"/>
          <a:stretch/>
        </p:blipFill>
        <p:spPr>
          <a:xfrm>
            <a:off x="3594728" y="2530696"/>
            <a:ext cx="3363723" cy="21159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AE5AB9-259E-4EDB-ADCF-01EF726ED0DA}"/>
              </a:ext>
            </a:extLst>
          </p:cNvPr>
          <p:cNvSpPr txBox="1"/>
          <p:nvPr/>
        </p:nvSpPr>
        <p:spPr>
          <a:xfrm>
            <a:off x="6939103" y="5096336"/>
            <a:ext cx="4385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hlinkClick r:id="rId5"/>
              </a:rPr>
              <a:t>https://www.jlimnol.it/index.php/jlimnol/article/view/jlimnol.2019.1943</a:t>
            </a:r>
            <a:r>
              <a:rPr lang="en-GB" sz="11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F996B1-C9D9-4A79-80E2-E57003FBB431}"/>
              </a:ext>
            </a:extLst>
          </p:cNvPr>
          <p:cNvSpPr txBox="1"/>
          <p:nvPr/>
        </p:nvSpPr>
        <p:spPr>
          <a:xfrm>
            <a:off x="3702940" y="4818260"/>
            <a:ext cx="3147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hlinkClick r:id="rId6"/>
              </a:rPr>
              <a:t>https://www.sas.org.uk/news/campaigns/campaigning-swimmer-to-look-at-microplastics-in-uk-national-parks/</a:t>
            </a:r>
            <a:r>
              <a:rPr lang="en-GB" sz="11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A3C225-AB99-445A-8A8E-0A5C7709647C}"/>
              </a:ext>
            </a:extLst>
          </p:cNvPr>
          <p:cNvSpPr txBox="1"/>
          <p:nvPr/>
        </p:nvSpPr>
        <p:spPr>
          <a:xfrm>
            <a:off x="326230" y="5084570"/>
            <a:ext cx="4385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hlinkClick r:id="rId7"/>
              </a:rPr>
              <a:t>https://www.bbc.co.uk/news/uk-wales-51546978</a:t>
            </a:r>
            <a:r>
              <a:rPr lang="en-GB" sz="110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B24848-8B96-413D-B989-6D2D2C6A8FB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03" y="5308151"/>
            <a:ext cx="9683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45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0e5ab86-4d9b-4904-aa3e-c4ff780914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BCEAA616945A7FB099B23E25781" ma:contentTypeVersion="13" ma:contentTypeDescription="Create a new document." ma:contentTypeScope="" ma:versionID="83983a98babfc4e6b092d6c5394a5b24">
  <xsd:schema xmlns:xsd="http://www.w3.org/2001/XMLSchema" xmlns:xs="http://www.w3.org/2001/XMLSchema" xmlns:p="http://schemas.microsoft.com/office/2006/metadata/properties" xmlns:ns2="30e5ab86-4d9b-4904-aa3e-c4ff780914f9" xmlns:ns3="badf2608-c06b-4413-b9fd-5637bfd87e91" targetNamespace="http://schemas.microsoft.com/office/2006/metadata/properties" ma:root="true" ma:fieldsID="f05b20cf8c5648cf37ec0842a3373870" ns2:_="" ns3:_="">
    <xsd:import namespace="30e5ab86-4d9b-4904-aa3e-c4ff780914f9"/>
    <xsd:import namespace="badf2608-c06b-4413-b9fd-5637bfd87e91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5ab86-4d9b-4904-aa3e-c4ff780914f9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2" nillable="true" ma:displayName="Sign-off status" ma:internalName="Sign_x002d_off_x0020_status">
      <xsd:simpleType>
        <xsd:restriction base="dms:Text"/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f2608-c06b-4413-b9fd-5637bfd87e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5BA8D0-A867-43EB-A3D5-CE99F0DD1B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7A3849-A87B-427E-82E8-6FAA3643F8C4}">
  <ds:schemaRefs>
    <ds:schemaRef ds:uri="http://schemas.microsoft.com/office/2006/documentManagement/types"/>
    <ds:schemaRef ds:uri="http://schemas.microsoft.com/office/infopath/2007/PartnerControls"/>
    <ds:schemaRef ds:uri="30e5ab86-4d9b-4904-aa3e-c4ff780914f9"/>
    <ds:schemaRef ds:uri="http://purl.org/dc/elements/1.1/"/>
    <ds:schemaRef ds:uri="http://schemas.microsoft.com/office/2006/metadata/properties"/>
    <ds:schemaRef ds:uri="badf2608-c06b-4413-b9fd-5637bfd87e9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7601DB-F6DD-462F-9D7D-CC05BEEDE13A}"/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577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Aharoni</vt:lpstr>
      <vt:lpstr>Arial</vt:lpstr>
      <vt:lpstr>Impact</vt:lpstr>
      <vt:lpstr>Main Event</vt:lpstr>
      <vt:lpstr>Digital Media literacy</vt:lpstr>
      <vt:lpstr>Our beautiful county: devon in Autumn</vt:lpstr>
      <vt:lpstr>dartmoor</vt:lpstr>
      <vt:lpstr>What about these places?</vt:lpstr>
      <vt:lpstr>Watch the Bbc bitesize video</vt:lpstr>
      <vt:lpstr>Evaluating digital content</vt:lpstr>
      <vt:lpstr>4 principles of digital literacy</vt:lpstr>
      <vt:lpstr>Snowdonia national park</vt:lpstr>
      <vt:lpstr>Compare these articles:</vt:lpstr>
      <vt:lpstr>microplastics</vt:lpstr>
      <vt:lpstr>Now write your own article:</vt:lpstr>
      <vt:lpstr>Use the 4 Principles of Digital Literacy to think about the article:  </vt:lpstr>
      <vt:lpstr>Extension work</vt:lpstr>
      <vt:lpstr>Plenary: Actions against plastic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literacy</dc:title>
  <dc:creator>Lucy Mottram</dc:creator>
  <cp:lastModifiedBy>Lucy Mottram</cp:lastModifiedBy>
  <cp:revision>10</cp:revision>
  <dcterms:created xsi:type="dcterms:W3CDTF">2020-07-01T08:00:42Z</dcterms:created>
  <dcterms:modified xsi:type="dcterms:W3CDTF">2020-07-01T14:05:15Z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0x010100B7B3EBCEAA616945A7FB099B23E25781</vt:lpwstr>
  </property>
</Properties>
</file>