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81" r:id="rId3"/>
    <p:sldId id="262" r:id="rId4"/>
    <p:sldId id="264" r:id="rId5"/>
    <p:sldId id="282" r:id="rId6"/>
    <p:sldId id="270" r:id="rId7"/>
    <p:sldId id="276" r:id="rId8"/>
    <p:sldId id="267" r:id="rId9"/>
    <p:sldId id="269" r:id="rId10"/>
    <p:sldId id="268" r:id="rId11"/>
    <p:sldId id="272" r:id="rId12"/>
    <p:sldId id="271" r:id="rId13"/>
    <p:sldId id="274" r:id="rId14"/>
    <p:sldId id="273" r:id="rId15"/>
    <p:sldId id="275" r:id="rId16"/>
    <p:sldId id="280" r:id="rId17"/>
    <p:sldId id="277" r:id="rId18"/>
    <p:sldId id="278" r:id="rId19"/>
    <p:sldId id="279" r:id="rId20"/>
    <p:sldId id="265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28F0"/>
    <a:srgbClr val="3399FF"/>
    <a:srgbClr val="009242"/>
    <a:srgbClr val="FF3300"/>
    <a:srgbClr val="FF9933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4" autoAdjust="0"/>
    <p:restoredTop sz="81350" autoAdjust="0"/>
  </p:normalViewPr>
  <p:slideViewPr>
    <p:cSldViewPr>
      <p:cViewPr varScale="1">
        <p:scale>
          <a:sx n="84" d="100"/>
          <a:sy n="84" d="100"/>
        </p:scale>
        <p:origin x="15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9B30D-DA5E-4230-9CB2-2F13F3F3C28A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B2A55-BC00-4F43-BB92-E05EBF9BA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0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0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Video footage here of waste going into hopper.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681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After</a:t>
            </a:r>
            <a:r>
              <a:rPr lang="en-GB" baseline="0" dirty="0"/>
              <a:t> showing answer, click to launch v</a:t>
            </a:r>
            <a:r>
              <a:rPr lang="en-GB" dirty="0"/>
              <a:t>ideo of kiln oscillating. If</a:t>
            </a:r>
            <a:r>
              <a:rPr lang="en-GB" baseline="0" dirty="0"/>
              <a:t> you / the children would like to see it again, click on the black rectangle. Otherwise click anywhere else to go on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901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837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536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Use real magnet used during session to demo, so children make the link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with school science lessons. </a:t>
            </a:r>
            <a:r>
              <a:rPr lang="en-GB" dirty="0">
                <a:latin typeface="Arial" pitchFamily="34" charset="0"/>
                <a:cs typeface="Arial" pitchFamily="34" charset="0"/>
              </a:rPr>
              <a:t>Show examples of actual things that have been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removed by the electromagnet.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latin typeface="Arial" pitchFamily="34" charset="0"/>
                <a:cs typeface="Arial" pitchFamily="34" charset="0"/>
              </a:rPr>
              <a:t>Video will launch on a click, after the can has stuck to the magnet. To watch it again click on the lower pole of the magnet. 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Possible extension question: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what would be a better thing to do with your steel things like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cans </a:t>
            </a:r>
            <a:r>
              <a:rPr lang="en-GB" baseline="0" dirty="0" err="1">
                <a:latin typeface="Arial" pitchFamily="34" charset="0"/>
                <a:cs typeface="Arial" pitchFamily="34" charset="0"/>
              </a:rPr>
              <a:t>ie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put them in your recycling container.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317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880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Open-ended discussion. (It</a:t>
            </a:r>
            <a:r>
              <a:rPr lang="en-GB" baseline="0" dirty="0"/>
              <a:t> might be useful to have a timer so you can give the group a specified period e.g., 20 seconds.)</a:t>
            </a:r>
          </a:p>
          <a:p>
            <a:r>
              <a:rPr lang="en-GB" baseline="0" dirty="0"/>
              <a:t>Normal click to launch video after the discussion.</a:t>
            </a:r>
          </a:p>
          <a:p>
            <a:r>
              <a:rPr lang="en-GB" baseline="0" dirty="0"/>
              <a:t>Click on the little image to replay the video if you need to – otherwise a normal click to progress to the next slide.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42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25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gas consists of 66% Nitrogen, 15% water, 11% oxygen and 7.35% CO2. The rest 0.65% consists of tiny, tiny amounts of other gases: Oxides of Nitrogen / Carbon Monoxide / Sulphur Dioxide / Chlorine / Ammonia / Volatile Organic Compounds / Dust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comparison;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 outside naturally consists of 78% nitrogen, 21% oxygen, Argon 0.9%, CO2 0.037% and tiny, tiny amounts of other gases: hydrogen, argon, neon, helium, krypton and xenon**.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Exeter EfW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is 22m in height and the stack 60m</a:t>
            </a:r>
            <a:endParaRPr lang="en-GB" dirty="0"/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729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Could be some amusing answers! Checking </a:t>
            </a:r>
            <a:r>
              <a:rPr lang="en-GB" dirty="0" err="1"/>
              <a:t>Facebook</a:t>
            </a:r>
            <a:r>
              <a:rPr lang="en-GB" dirty="0"/>
              <a:t>, emailing their friends, booking a holiday...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62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027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Others are:</a:t>
            </a:r>
          </a:p>
          <a:p>
            <a:r>
              <a:rPr lang="en-GB" dirty="0"/>
              <a:t>Repurpose – reuse is using plastic bottle as a plastic bottle – repurpose is using it as a scoop, junk modelling </a:t>
            </a:r>
            <a:r>
              <a:rPr lang="en-GB" dirty="0" err="1"/>
              <a:t>etc</a:t>
            </a:r>
            <a:endParaRPr lang="en-GB" dirty="0"/>
          </a:p>
          <a:p>
            <a:r>
              <a:rPr lang="en-GB" dirty="0"/>
              <a:t>Reheat – using left over foods</a:t>
            </a:r>
          </a:p>
          <a:p>
            <a:r>
              <a:rPr lang="en-GB" dirty="0"/>
              <a:t>Refuse – no thanks to</a:t>
            </a:r>
            <a:r>
              <a:rPr lang="en-GB" baseline="0" dirty="0"/>
              <a:t> plastic bags in shops</a:t>
            </a:r>
          </a:p>
          <a:p>
            <a:r>
              <a:rPr lang="en-GB" baseline="0" dirty="0"/>
              <a:t>Refill – plastic drinks bottles</a:t>
            </a:r>
          </a:p>
          <a:p>
            <a:r>
              <a:rPr lang="en-GB" baseline="0" dirty="0"/>
              <a:t>Repair – clothing</a:t>
            </a:r>
          </a:p>
          <a:p>
            <a:r>
              <a:rPr lang="en-GB" baseline="0" dirty="0"/>
              <a:t>Revamp – furniture, old clothing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13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2015: North</a:t>
            </a:r>
            <a:r>
              <a:rPr lang="en-GB" baseline="0" dirty="0"/>
              <a:t> Devon, Torridge and Mid Devon are still sending their residual to landfill until another option is found.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Empire State Building – 365,000T - 381m high – limestone, granite, 10million bricks, alu and steel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Pyramid of Giza – 5,900,000T - 139m high - oldest of the Severn wonders of the world, constructed 2560BC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Eiffel Tower – 7,300T - 301m high – metal girder structure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480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</a:t>
            </a:r>
            <a:r>
              <a:rPr lang="en-GB" baseline="0" dirty="0"/>
              <a:t> blue whale is the heaviest animal ever to have lived; an adult weighs 190 tonnes.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42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971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324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is Austria’s recycling rate, the</a:t>
            </a:r>
            <a:r>
              <a:rPr lang="en-GB" baseline="0" dirty="0"/>
              <a:t> best in Europe. (If they can do it in Austria, we can do it in Devon!) </a:t>
            </a:r>
          </a:p>
          <a:p>
            <a:r>
              <a:rPr lang="en-GB" baseline="0" dirty="0"/>
              <a:t>C is Devon’s recycling / composting rate from 2004/5 (Haven’t we done well to improve in the last 10 years?)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98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average (July 2014 – Jan 2015) 22 lorries  unload their waste here each day (approx. 16 household, 3 trade and 3 recycling centres)* this includes a few tipping at the weekend, making 154 lorries unloading each week. Each lorry tips an average of 6.7T. (154 lorries x 52weeks = 8,008 lorries per year x 6.7T = 53,654T  tipped per year</a:t>
            </a:r>
            <a:r>
              <a:rPr lang="en-GB" dirty="0">
                <a:effectLst/>
              </a:rPr>
              <a:t> </a:t>
            </a:r>
          </a:p>
          <a:p>
            <a:endParaRPr lang="en-GB" dirty="0">
              <a:effectLst/>
            </a:endParaRPr>
          </a:p>
          <a:p>
            <a:r>
              <a:rPr lang="en-GB" dirty="0"/>
              <a:t>Video clip of lorry arriving  tipping</a:t>
            </a:r>
            <a:r>
              <a:rPr lang="en-GB" baseline="0" dirty="0"/>
              <a:t> to be inserted.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15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Colour PRIMARY banner JPEG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198016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952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 R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 L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R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L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C596A-EB34-444A-A417-999B1FABFDB4}" type="datetimeFigureOut">
              <a:rPr lang="en-GB" smtClean="0"/>
              <a:pPr/>
              <a:t>27/11/2019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video" Target="file:///\\RF-BS1-SBS\rf\Delivery%20Teams\Project%20docs\1854%20Devon%20County%20Council%20Sustainable%20Education\1854%20EfW%20plant%20school%20visits\quiz%20with%20video%20clips\oscillation.avi" TargetMode="External"/><Relationship Id="rId1" Type="http://schemas.openxmlformats.org/officeDocument/2006/relationships/video" Target="file:///\\data.devon.gov.uk\Docs\Exeter,%20County%20Hall\EECData\EATS\Waste%20Management\Education\Waste%20Educators%20contract%202012%20to%202015\Resources%20to%20be%20created\EfW%20school%20visit%20quiz\quiz%20with%20video%20clips\oscillation.avi" TargetMode="External"/><Relationship Id="rId6" Type="http://schemas.openxmlformats.org/officeDocument/2006/relationships/image" Target="../media/image2.jpeg"/><Relationship Id="rId5" Type="http://schemas.openxmlformats.org/officeDocument/2006/relationships/slide" Target="slide21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4.jpeg"/><Relationship Id="rId7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4.xml"/><Relationship Id="rId7" Type="http://schemas.openxmlformats.org/officeDocument/2006/relationships/slide" Target="slide2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data.devon.gov.uk\Docs\Exeter,%20County%20Hall\EECData\EATS\Waste%20Management\Education\Waste%20Educators%20contract%202012%20to%202015\Resources%20to%20be%20created\EfW%20school%20visit%20quiz\quiz%20with%20video%20clips\electromagnet.avi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1.jpeg"/><Relationship Id="rId7" Type="http://schemas.openxmlformats.org/officeDocument/2006/relationships/slide" Target="slide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" Target="slide21.xml"/><Relationship Id="rId2" Type="http://schemas.openxmlformats.org/officeDocument/2006/relationships/video" Target="file:///\\RF-BS1-SBS\rf\Delivery%20Teams\Project%20docs\1854%20Devon%20County%20Council%20Sustainable%20Education\1854%20EfW%20plant%20school%20visits\quiz%20with%20video%20clips\animation.avi" TargetMode="External"/><Relationship Id="rId1" Type="http://schemas.openxmlformats.org/officeDocument/2006/relationships/video" Target="file:///\\data.devon.gov.uk\Docs\Exeter,%20County%20Hall\EECData\EATS\Waste%20Management\Education\Waste%20Educators%20contract%202012%20to%202015\Resources%20to%20be%20created\EfW%20school%20visit%20quiz\quiz%20with%20video%20clips\animation.avi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slide" Target="slide2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slide" Target="slide2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slide" Target="slide2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slide" Target="slide2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532037"/>
            <a:ext cx="8229600" cy="39933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sz="6000" dirty="0">
                <a:latin typeface="Arial" pitchFamily="34" charset="0"/>
                <a:cs typeface="Arial" pitchFamily="34" charset="0"/>
              </a:rPr>
              <a:t>Welcome to the</a:t>
            </a:r>
          </a:p>
          <a:p>
            <a:pPr algn="ctr">
              <a:buNone/>
            </a:pPr>
            <a:r>
              <a:rPr lang="en-GB" sz="6000" dirty="0">
                <a:latin typeface="Arial" pitchFamily="34" charset="0"/>
                <a:cs typeface="Arial" pitchFamily="34" charset="0"/>
              </a:rPr>
              <a:t>Exeter </a:t>
            </a:r>
            <a:r>
              <a:rPr lang="en-GB" sz="6000" dirty="0" err="1">
                <a:latin typeface="Arial" pitchFamily="34" charset="0"/>
                <a:cs typeface="Arial" pitchFamily="34" charset="0"/>
              </a:rPr>
              <a:t>EfW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en-GB" sz="10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Quiz</a:t>
            </a:r>
          </a:p>
        </p:txBody>
      </p:sp>
      <p:pic>
        <p:nvPicPr>
          <p:cNvPr id="4" name="Picture 3" descr="Light Gree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509" y="6516423"/>
            <a:ext cx="675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KS2 v1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629816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The waste is picked up using a grabber and  dropped into a...</a:t>
            </a:r>
          </a:p>
        </p:txBody>
      </p:sp>
      <p:pic>
        <p:nvPicPr>
          <p:cNvPr id="14" name="Picture 13" descr="kangaroo_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2070" y="3474005"/>
            <a:ext cx="2061170" cy="3101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960" y="2294002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runner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6606" y="3944401"/>
            <a:ext cx="223009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jumper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2190" y="2753925"/>
            <a:ext cx="225414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hopper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6965" y="3564015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skipper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fw (7).JPG"/>
          <p:cNvPicPr>
            <a:picLocks noChangeAspect="1"/>
          </p:cNvPicPr>
          <p:nvPr/>
        </p:nvPicPr>
        <p:blipFill>
          <a:blip r:embed="rId4" cstate="print"/>
          <a:srcRect l="6688" t="9936" r="57875" b="5718"/>
          <a:stretch>
            <a:fillRect/>
          </a:stretch>
        </p:blipFill>
        <p:spPr>
          <a:xfrm>
            <a:off x="431540" y="297000"/>
            <a:ext cx="3523500" cy="6264000"/>
          </a:xfrm>
          <a:prstGeom prst="rect">
            <a:avLst/>
          </a:prstGeom>
        </p:spPr>
      </p:pic>
      <p:pic>
        <p:nvPicPr>
          <p:cNvPr id="12" name="Picture 11" descr="error-m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110" y="4464115"/>
            <a:ext cx="1215135" cy="1166039"/>
          </a:xfrm>
          <a:prstGeom prst="rect">
            <a:avLst/>
          </a:prstGeom>
        </p:spPr>
      </p:pic>
      <p:pic>
        <p:nvPicPr>
          <p:cNvPr id="11" name="Picture 10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5724255"/>
            <a:ext cx="794314" cy="944895"/>
          </a:xfrm>
          <a:prstGeom prst="rect">
            <a:avLst/>
          </a:prstGeom>
        </p:spPr>
      </p:pic>
      <p:pic>
        <p:nvPicPr>
          <p:cNvPr id="8" name="oscilla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247263" y="3910702"/>
            <a:ext cx="3048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1506" t="18680" r="43370" b="29570"/>
          <a:stretch>
            <a:fillRect/>
          </a:stretch>
        </p:blipFill>
        <p:spPr bwMode="auto">
          <a:xfrm>
            <a:off x="3365707" y="3438733"/>
            <a:ext cx="5381830" cy="301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77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The kiln </a:t>
            </a:r>
            <a:r>
              <a:rPr lang="en-GB" sz="5600" b="1" dirty="0">
                <a:solidFill>
                  <a:srgbClr val="D328F0"/>
                </a:solidFill>
              </a:rPr>
              <a:t>oscillates</a:t>
            </a:r>
            <a:r>
              <a:rPr lang="en-GB" sz="3200" dirty="0"/>
              <a:t>  which means it...</a:t>
            </a:r>
          </a:p>
        </p:txBody>
      </p:sp>
      <p:sp>
        <p:nvSpPr>
          <p:cNvPr id="9" name="Round Same Side Corner Rectangle 8"/>
          <p:cNvSpPr/>
          <p:nvPr/>
        </p:nvSpPr>
        <p:spPr>
          <a:xfrm>
            <a:off x="1061610" y="6039290"/>
            <a:ext cx="2250250" cy="405045"/>
          </a:xfrm>
          <a:prstGeom prst="round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  <a:latin typeface="Arial Narrow" pitchFamily="34" charset="0"/>
              </a:rPr>
              <a:t>Click to replay the video </a:t>
            </a:r>
          </a:p>
        </p:txBody>
      </p:sp>
      <p:pic>
        <p:nvPicPr>
          <p:cNvPr id="13" name="oscillatio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2726795" y="6129300"/>
            <a:ext cx="463961" cy="260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2973" y="1178750"/>
            <a:ext cx="5724644" cy="553998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Makes a loud rattling sound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919" y="1745672"/>
            <a:ext cx="4761240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Gets hotter and colder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359" y="2884735"/>
            <a:ext cx="3692037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Rocks to and fro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973" y="2344675"/>
            <a:ext cx="4742004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Bounces up and down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ED2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7919E-6 L 0.22362 -0.1706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-853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22275 -0.1703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85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  <p:bldP spid="12" grpId="0" build="allAtOnce"/>
      <p:bldP spid="12" grpId="1" build="allAtOnce" animBg="1"/>
      <p:bldP spid="12" grpId="2" uiExpand="1" build="allAtOnce" animBg="1"/>
      <p:bldP spid="12" grpId="3" build="allAtOnce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63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Which gas is essential to burn rubbish?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0658" t="25493" r="11017" b="30390"/>
          <a:stretch>
            <a:fillRect/>
          </a:stretch>
        </p:blipFill>
        <p:spPr bwMode="auto">
          <a:xfrm>
            <a:off x="395536" y="1268760"/>
            <a:ext cx="7560000" cy="51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01570" y="5013605"/>
            <a:ext cx="3150350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hydrogen (H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9404" y="2078850"/>
            <a:ext cx="4477508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carbon dioxide (CO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550" y="1399230"/>
            <a:ext cx="2786340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oxygen (O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6986" y="5724255"/>
            <a:ext cx="3366374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methane (CH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0.04098 C -0.01702 0.11181 -0.01112 0.18264 -0.00364 0.22176 C 0.00382 0.26088 0.01077 0.25648 0.02188 0.2757 C 0.03299 0.29491 0.04635 0.31667 0.06355 0.33727 C 0.08073 0.35787 0.1007 0.38565 0.12483 0.39885 C 0.14896 0.41204 0.18698 0.41343 0.20834 0.41667 C 0.22969 0.41991 0.24028 0.42084 0.25313 0.41875 C 0.26598 0.41667 0.27726 0.41435 0.28594 0.40463 C 0.29462 0.39491 0.30174 0.38148 0.30539 0.36111 C 0.30903 0.34051 0.30782 0.29468 0.30834 0.28148 " pathEditMode="relative" rAng="0" ptsTypes="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mond_ml.jpg"/>
          <p:cNvPicPr>
            <a:picLocks noChangeAspect="1"/>
          </p:cNvPicPr>
          <p:nvPr/>
        </p:nvPicPr>
        <p:blipFill>
          <a:blip r:embed="rId3" cstate="print"/>
          <a:srcRect t="14974" r="4169" b="16148"/>
          <a:stretch>
            <a:fillRect/>
          </a:stretch>
        </p:blipFill>
        <p:spPr>
          <a:xfrm>
            <a:off x="6174370" y="1628800"/>
            <a:ext cx="1305145" cy="1035115"/>
          </a:xfrm>
          <a:prstGeom prst="rect">
            <a:avLst/>
          </a:prstGeom>
        </p:spPr>
      </p:pic>
      <p:pic>
        <p:nvPicPr>
          <p:cNvPr id="17" name="Picture 16" descr="stainless steel pans_m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4370" y="2708920"/>
            <a:ext cx="1622037" cy="124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645"/>
            <a:ext cx="8229600" cy="1359024"/>
          </a:xfrm>
        </p:spPr>
        <p:txBody>
          <a:bodyPr>
            <a:noAutofit/>
          </a:bodyPr>
          <a:lstStyle/>
          <a:p>
            <a:r>
              <a:rPr lang="en-GB" sz="3200" dirty="0">
                <a:latin typeface="Arial" pitchFamily="34" charset="0"/>
                <a:cs typeface="Arial" pitchFamily="34" charset="0"/>
              </a:rPr>
              <a:t>The temperature in the combustion chamber must reach what temperature?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69631" y="1988840"/>
            <a:ext cx="3024719" cy="4869160"/>
          </a:xfrm>
        </p:spPr>
        <p:txBody>
          <a:bodyPr>
            <a:normAutofit/>
          </a:bodyPr>
          <a:lstStyle/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melting point of diamonds</a:t>
            </a:r>
          </a:p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melting point of stainless steel </a:t>
            </a:r>
          </a:p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temperature of volcano lava </a:t>
            </a:r>
          </a:p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temperature of an oven to cook pizza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259" y="2026089"/>
            <a:ext cx="324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a) 3,550°C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402" y="4204065"/>
            <a:ext cx="22156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c) 850°C</a:t>
            </a:r>
            <a:endParaRPr lang="en-US" sz="4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99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259" y="5306134"/>
            <a:ext cx="2242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d) 200°C</a:t>
            </a:r>
            <a:endParaRPr lang="en-US" sz="4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402" y="3101996"/>
            <a:ext cx="324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b) 1,400°C</a:t>
            </a:r>
            <a:endParaRPr lang="en-US" sz="4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volcano eruption_m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4370" y="4014064"/>
            <a:ext cx="1727485" cy="1152000"/>
          </a:xfrm>
          <a:prstGeom prst="rect">
            <a:avLst/>
          </a:prstGeom>
        </p:spPr>
      </p:pic>
      <p:pic>
        <p:nvPicPr>
          <p:cNvPr id="19" name="Picture 18" descr="pizza in oven_ml.jpg"/>
          <p:cNvPicPr>
            <a:picLocks noChangeAspect="1"/>
          </p:cNvPicPr>
          <p:nvPr/>
        </p:nvPicPr>
        <p:blipFill>
          <a:blip r:embed="rId6" cstate="print"/>
          <a:srcRect r="2692" b="10440"/>
          <a:stretch>
            <a:fillRect/>
          </a:stretch>
        </p:blipFill>
        <p:spPr>
          <a:xfrm>
            <a:off x="6174370" y="5319210"/>
            <a:ext cx="1728000" cy="1170130"/>
          </a:xfrm>
          <a:prstGeom prst="rect">
            <a:avLst/>
          </a:prstGeom>
        </p:spPr>
      </p:pic>
      <p:pic>
        <p:nvPicPr>
          <p:cNvPr id="20" name="Picture 19" descr="Light Gree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1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545" y="53625"/>
            <a:ext cx="4159805" cy="19982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500" b="0" dirty="0">
                <a:latin typeface="Arial" pitchFamily="34" charset="0"/>
                <a:cs typeface="Arial" pitchFamily="34" charset="0"/>
              </a:rPr>
              <a:t>Which two materials can be removed from the ash </a:t>
            </a:r>
            <a:r>
              <a:rPr lang="en-GB" sz="2500" b="0" u="sng" dirty="0">
                <a:latin typeface="Arial" pitchFamily="34" charset="0"/>
                <a:cs typeface="Arial" pitchFamily="34" charset="0"/>
              </a:rPr>
              <a:t>after</a:t>
            </a:r>
            <a:r>
              <a:rPr lang="en-GB" sz="2500" b="0" dirty="0">
                <a:latin typeface="Arial" pitchFamily="34" charset="0"/>
                <a:cs typeface="Arial" pitchFamily="34" charset="0"/>
              </a:rPr>
              <a:t> the rubbish has been incinerated?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6615" y="2033845"/>
            <a:ext cx="3255758" cy="4569371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plastic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iron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paper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food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steel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textiles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garden waste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cardboard</a:t>
            </a:r>
          </a:p>
          <a:p>
            <a:pPr marL="457200" indent="-457200">
              <a:buFont typeface="+mj-lt"/>
              <a:buAutoNum type="alphaLcParenR"/>
            </a:pPr>
            <a:r>
              <a:rPr lang="en-GB" dirty="0">
                <a:latin typeface="Arial" pitchFamily="34" charset="0"/>
                <a:cs typeface="Arial" pitchFamily="34" charset="0"/>
              </a:rPr>
              <a:t>rubber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7075" y="413665"/>
            <a:ext cx="3690410" cy="855095"/>
          </a:xfrm>
        </p:spPr>
        <p:txBody>
          <a:bodyPr>
            <a:normAutofit/>
          </a:bodyPr>
          <a:lstStyle/>
          <a:p>
            <a:r>
              <a:rPr lang="en-GB" sz="2500" b="0" dirty="0">
                <a:latin typeface="Arial" pitchFamily="34" charset="0"/>
                <a:cs typeface="Arial" pitchFamily="34" charset="0"/>
              </a:rPr>
              <a:t>What is used to remove these ferrous metals?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6915" y="2212993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a sieve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5074" y="2798058"/>
            <a:ext cx="318067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warm water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5115" y="1583795"/>
            <a:ext cx="268054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a magnet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4603" y="3654025"/>
            <a:ext cx="210506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hot air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an with magnet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8115" y="3040321"/>
            <a:ext cx="3368330" cy="3567668"/>
          </a:xfrm>
          <a:prstGeom prst="rect">
            <a:avLst/>
          </a:prstGeom>
        </p:spPr>
      </p:pic>
      <p:pic>
        <p:nvPicPr>
          <p:cNvPr id="17" name="Picture 16" descr="steel can transparent backgrou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1810" y="4824155"/>
            <a:ext cx="1235977" cy="1800200"/>
          </a:xfrm>
          <a:prstGeom prst="rect">
            <a:avLst/>
          </a:prstGeom>
        </p:spPr>
      </p:pic>
      <p:pic>
        <p:nvPicPr>
          <p:cNvPr id="13" name="electromagnet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517106" y="4779149"/>
            <a:ext cx="420046" cy="31503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202070" y="5229200"/>
            <a:ext cx="945105" cy="1305144"/>
            <a:chOff x="5202070" y="5229200"/>
            <a:chExt cx="945105" cy="1305144"/>
          </a:xfrm>
        </p:grpSpPr>
        <p:grpSp>
          <p:nvGrpSpPr>
            <p:cNvPr id="16" name="Group 15"/>
            <p:cNvGrpSpPr/>
            <p:nvPr/>
          </p:nvGrpSpPr>
          <p:grpSpPr>
            <a:xfrm>
              <a:off x="5202070" y="5679250"/>
              <a:ext cx="945105" cy="855094"/>
              <a:chOff x="7902370" y="3969059"/>
              <a:chExt cx="945105" cy="130514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902370" y="3969061"/>
                <a:ext cx="945105" cy="1268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Arial Narrow" pitchFamily="34" charset="0"/>
                  </a:rPr>
                  <a:t>Click the magnet to replay the video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947375" y="3969059"/>
                <a:ext cx="900100" cy="130514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Up Arrow 21"/>
            <p:cNvSpPr/>
            <p:nvPr/>
          </p:nvSpPr>
          <p:spPr>
            <a:xfrm>
              <a:off x="5652120" y="5229200"/>
              <a:ext cx="135015" cy="40504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 descr="Light Gree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5724255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33976 -0.2099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 uiExpand="1" build="p"/>
      <p:bldP spid="9" grpId="0"/>
      <p:bldP spid="9" grpId="1"/>
      <p:bldP spid="10" grpId="0"/>
      <p:bldP spid="10" grpId="1"/>
      <p:bldP spid="11" grpId="0"/>
      <p:bldP spid="11" grpId="1"/>
      <p:bldP spid="11" grpId="2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785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What can the bottom ash from the combustion chamber be used for?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1808820"/>
            <a:ext cx="55806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5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fertilising</a:t>
            </a:r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flower beds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9536" y="5274205"/>
            <a:ext cx="442273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cleaning floors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124" y="4149080"/>
            <a:ext cx="495320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sz="35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flavouring</a:t>
            </a:r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curries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840" y="2933073"/>
            <a:ext cx="55806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building roads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flowerbed_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581" y="1583795"/>
            <a:ext cx="1980220" cy="1129736"/>
          </a:xfrm>
          <a:prstGeom prst="rect">
            <a:avLst/>
          </a:prstGeom>
        </p:spPr>
      </p:pic>
      <p:pic>
        <p:nvPicPr>
          <p:cNvPr id="16" name="Picture 15" descr="curry_ml.jpg"/>
          <p:cNvPicPr>
            <a:picLocks noChangeAspect="1"/>
          </p:cNvPicPr>
          <p:nvPr/>
        </p:nvPicPr>
        <p:blipFill>
          <a:blip r:embed="rId4" cstate="print"/>
          <a:srcRect t="13347" r="1871"/>
          <a:stretch>
            <a:fillRect/>
          </a:stretch>
        </p:blipFill>
        <p:spPr>
          <a:xfrm>
            <a:off x="791800" y="3924055"/>
            <a:ext cx="1980000" cy="1100000"/>
          </a:xfrm>
          <a:prstGeom prst="rect">
            <a:avLst/>
          </a:prstGeom>
        </p:spPr>
      </p:pic>
      <p:pic>
        <p:nvPicPr>
          <p:cNvPr id="17" name="Picture 16" descr="mop and bucket_m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579" y="5094184"/>
            <a:ext cx="1980000" cy="1321472"/>
          </a:xfrm>
          <a:prstGeom prst="rect">
            <a:avLst/>
          </a:prstGeom>
        </p:spPr>
      </p:pic>
      <p:pic>
        <p:nvPicPr>
          <p:cNvPr id="18" name="Picture 17" descr="road_ml.jpg"/>
          <p:cNvPicPr>
            <a:picLocks noChangeAspect="1"/>
          </p:cNvPicPr>
          <p:nvPr/>
        </p:nvPicPr>
        <p:blipFill>
          <a:blip r:embed="rId6" cstate="print"/>
          <a:srcRect t="10733" r="2381"/>
          <a:stretch>
            <a:fillRect/>
          </a:stretch>
        </p:blipFill>
        <p:spPr>
          <a:xfrm>
            <a:off x="791579" y="2753925"/>
            <a:ext cx="1980221" cy="1122876"/>
          </a:xfrm>
          <a:prstGeom prst="rect">
            <a:avLst/>
          </a:prstGeom>
        </p:spPr>
      </p:pic>
      <p:pic>
        <p:nvPicPr>
          <p:cNvPr id="15" name="Picture 14" descr="Light Gree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16605" y="1572544"/>
            <a:ext cx="6795755" cy="5096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66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During the </a:t>
            </a:r>
            <a:r>
              <a:rPr lang="en-GB" sz="3200" dirty="0" err="1"/>
              <a:t>EfW</a:t>
            </a:r>
            <a:r>
              <a:rPr lang="en-GB" sz="3200" dirty="0"/>
              <a:t> process, heat is produced. How is it used?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0658" t="25493" r="11017" b="34778"/>
          <a:stretch>
            <a:fillRect/>
          </a:stretch>
        </p:blipFill>
        <p:spPr bwMode="auto">
          <a:xfrm>
            <a:off x="342370" y="1808820"/>
            <a:ext cx="7560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nimatio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rcRect l="18750" r="10938" b="12500"/>
          <a:stretch>
            <a:fillRect/>
          </a:stretch>
        </p:blipFill>
        <p:spPr>
          <a:xfrm>
            <a:off x="7902370" y="4302097"/>
            <a:ext cx="945105" cy="8820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902370" y="3969059"/>
            <a:ext cx="945105" cy="1305145"/>
            <a:chOff x="7902370" y="3969059"/>
            <a:chExt cx="945105" cy="1305145"/>
          </a:xfrm>
        </p:grpSpPr>
        <p:sp>
          <p:nvSpPr>
            <p:cNvPr id="8" name="TextBox 7"/>
            <p:cNvSpPr txBox="1"/>
            <p:nvPr/>
          </p:nvSpPr>
          <p:spPr>
            <a:xfrm>
              <a:off x="7902370" y="3969060"/>
              <a:ext cx="945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 Narrow" pitchFamily="34" charset="0"/>
                </a:rPr>
                <a:t>Click to replay the video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947375" y="3969059"/>
              <a:ext cx="900100" cy="130514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 descr="Light Gree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 fullScr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78" y="350784"/>
            <a:ext cx="7605845" cy="1638056"/>
          </a:xfrm>
        </p:spPr>
        <p:txBody>
          <a:bodyPr>
            <a:normAutofit/>
          </a:bodyPr>
          <a:lstStyle/>
          <a:p>
            <a:r>
              <a:rPr lang="en-GB" sz="3200" dirty="0"/>
              <a:t>The Exeter </a:t>
            </a:r>
            <a:r>
              <a:rPr lang="en-GB" sz="3200" dirty="0" err="1"/>
              <a:t>EfW</a:t>
            </a:r>
            <a:r>
              <a:rPr lang="en-GB" sz="3200" dirty="0"/>
              <a:t> process produces enough electricity to power how many family homes each year?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8277" y="5373151"/>
            <a:ext cx="2907556" cy="1134065"/>
          </a:xfrm>
        </p:spPr>
        <p:txBody>
          <a:bodyPr>
            <a:normAutofit fontScale="92500"/>
          </a:bodyPr>
          <a:lstStyle/>
          <a:p>
            <a:pPr marL="0">
              <a:buNone/>
            </a:pPr>
            <a:r>
              <a:rPr lang="en-GB" b="1" dirty="0"/>
              <a:t>That’s 1 in 10 homes in Exeter!</a:t>
            </a:r>
          </a:p>
        </p:txBody>
      </p:sp>
      <p:sp>
        <p:nvSpPr>
          <p:cNvPr id="6" name="Rectangle 5"/>
          <p:cNvSpPr/>
          <p:nvPr/>
        </p:nvSpPr>
        <p:spPr>
          <a:xfrm>
            <a:off x="398663" y="2085745"/>
            <a:ext cx="3025932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5</a:t>
            </a:r>
            <a:endParaRPr lang="en-US" sz="6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663" y="3188113"/>
            <a:ext cx="30259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500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977" y="4203776"/>
            <a:ext cx="30075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5,000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401" y="5229200"/>
            <a:ext cx="45464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5,000,000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houses in exeter_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1950" y="2143280"/>
            <a:ext cx="4627502" cy="3085920"/>
          </a:xfrm>
          <a:prstGeom prst="rect">
            <a:avLst/>
          </a:prstGeom>
        </p:spPr>
      </p:pic>
      <p:pic>
        <p:nvPicPr>
          <p:cNvPr id="12" name="Picture 11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54" y="188640"/>
            <a:ext cx="7965885" cy="1035115"/>
          </a:xfrm>
        </p:spPr>
        <p:txBody>
          <a:bodyPr>
            <a:normAutofit/>
          </a:bodyPr>
          <a:lstStyle/>
          <a:p>
            <a:r>
              <a:rPr lang="en-GB" sz="3200" dirty="0"/>
              <a:t>15% of the gas emitted from the plant is...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55" y="1223724"/>
            <a:ext cx="495055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oxygen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054" y="3428097"/>
            <a:ext cx="205157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soot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054" y="2708017"/>
            <a:ext cx="364491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steam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7055" y="1943804"/>
            <a:ext cx="254217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helium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796" y="4077363"/>
            <a:ext cx="248165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 nitrogen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steaming kettle_ml.jpg"/>
          <p:cNvPicPr>
            <a:picLocks noChangeAspect="1"/>
          </p:cNvPicPr>
          <p:nvPr/>
        </p:nvPicPr>
        <p:blipFill>
          <a:blip r:embed="rId3" cstate="print"/>
          <a:srcRect r="7612" b="1277"/>
          <a:stretch>
            <a:fillRect/>
          </a:stretch>
        </p:blipFill>
        <p:spPr>
          <a:xfrm>
            <a:off x="553163" y="4077363"/>
            <a:ext cx="3277352" cy="2335426"/>
          </a:xfrm>
          <a:prstGeom prst="rect">
            <a:avLst/>
          </a:prstGeom>
        </p:spPr>
      </p:pic>
      <p:pic>
        <p:nvPicPr>
          <p:cNvPr id="13" name="Picture 12" descr="Stack_no_cab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3908" y="1358335"/>
            <a:ext cx="4860000" cy="3645000"/>
          </a:xfrm>
          <a:prstGeom prst="rect">
            <a:avLst/>
          </a:prstGeom>
        </p:spPr>
      </p:pic>
      <p:pic>
        <p:nvPicPr>
          <p:cNvPr id="11" name="Picture 10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785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How do staff use the computers in the control room?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t="6280" r="24992" b="19410"/>
          <a:stretch>
            <a:fillRect/>
          </a:stretch>
        </p:blipFill>
        <p:spPr bwMode="auto">
          <a:xfrm>
            <a:off x="3356865" y="3429000"/>
            <a:ext cx="5400600" cy="319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5582" b="6501"/>
          <a:stretch>
            <a:fillRect/>
          </a:stretch>
        </p:blipFill>
        <p:spPr bwMode="auto">
          <a:xfrm>
            <a:off x="386535" y="1538790"/>
            <a:ext cx="5400000" cy="283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296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341748_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901" y="1419512"/>
            <a:ext cx="2880000" cy="4244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77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What does </a:t>
            </a:r>
            <a:r>
              <a:rPr lang="en-GB" sz="4500" b="1" dirty="0" err="1">
                <a:solidFill>
                  <a:srgbClr val="0070C0"/>
                </a:solidFill>
              </a:rPr>
              <a:t>EfW</a:t>
            </a:r>
            <a:r>
              <a:rPr lang="en-GB" sz="3200" dirty="0"/>
              <a:t> stand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7072" y="1721838"/>
            <a:ext cx="7335815" cy="44554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a) </a:t>
            </a:r>
            <a:r>
              <a:rPr lang="en-US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Electricity from Water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b) </a:t>
            </a:r>
            <a:r>
              <a:rPr lang="en-US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Energy from Waste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c) </a:t>
            </a:r>
            <a:r>
              <a:rPr lang="en-US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Environment for Warthogs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d) </a:t>
            </a:r>
            <a:r>
              <a:rPr lang="en-US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Energy free World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endParaRPr lang="en-GB" dirty="0"/>
          </a:p>
        </p:txBody>
      </p:sp>
      <p:pic>
        <p:nvPicPr>
          <p:cNvPr id="10" name="Picture 9" descr="error-m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1636" y="2679652"/>
            <a:ext cx="1800200" cy="1727465"/>
          </a:xfrm>
          <a:prstGeom prst="rect">
            <a:avLst/>
          </a:prstGeom>
        </p:spPr>
      </p:pic>
      <p:pic>
        <p:nvPicPr>
          <p:cNvPr id="7" name="Picture 6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525" y="5724465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3645"/>
            <a:ext cx="7772400" cy="1073981"/>
          </a:xfrm>
        </p:spPr>
        <p:txBody>
          <a:bodyPr/>
          <a:lstStyle/>
          <a:p>
            <a:r>
              <a:rPr lang="en-GB" dirty="0"/>
              <a:t>What are the 3Rs 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3270" y="1763815"/>
            <a:ext cx="226857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Reduce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97225" y="2213865"/>
            <a:ext cx="210826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Reheat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21850" y="3699030"/>
            <a:ext cx="2745305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Reuse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58090" y="1583795"/>
            <a:ext cx="217239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Refrain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72200" y="4239090"/>
            <a:ext cx="21723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Record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66655" y="2798930"/>
            <a:ext cx="278153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6545" y="4239090"/>
            <a:ext cx="226857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Reward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56965" y="5454225"/>
            <a:ext cx="3465385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Recycle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58755" y="5769260"/>
            <a:ext cx="210826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Repeat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Light Gree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147" y="2033845"/>
            <a:ext cx="7772400" cy="1470025"/>
          </a:xfrm>
        </p:spPr>
        <p:txBody>
          <a:bodyPr/>
          <a:lstStyle/>
          <a:p>
            <a:r>
              <a:rPr lang="en-GB" dirty="0"/>
              <a:t>Can you do the 3Rs actions?</a:t>
            </a:r>
          </a:p>
        </p:txBody>
      </p:sp>
      <p:pic>
        <p:nvPicPr>
          <p:cNvPr id="5" name="Picture 4" descr="Light Green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1870" y="3341222"/>
            <a:ext cx="2268570" cy="7848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Reduce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8200" y="4121262"/>
            <a:ext cx="1915910" cy="7848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Reuse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780" y="4894420"/>
            <a:ext cx="2364750" cy="7848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Recycle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7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.JPG"/>
          <p:cNvPicPr>
            <a:picLocks noChangeAspect="1"/>
          </p:cNvPicPr>
          <p:nvPr/>
        </p:nvPicPr>
        <p:blipFill>
          <a:blip r:embed="rId3" cstate="print"/>
          <a:srcRect t="7449" b="3175"/>
          <a:stretch>
            <a:fillRect/>
          </a:stretch>
        </p:blipFill>
        <p:spPr>
          <a:xfrm>
            <a:off x="4460486" y="3396006"/>
            <a:ext cx="4192448" cy="3040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784" y="98630"/>
            <a:ext cx="8132440" cy="1368152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What is the technical name for the big hole where our rubbish </a:t>
            </a:r>
            <a:r>
              <a:rPr lang="en-GB" sz="3600" u="sng" dirty="0"/>
              <a:t>used</a:t>
            </a:r>
            <a:r>
              <a:rPr lang="en-GB" sz="3600" dirty="0"/>
              <a:t> to be buried?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1583795"/>
            <a:ext cx="470513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a) rubbish dump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578" y="3003591"/>
            <a:ext cx="342273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c) junk yard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337" y="3788421"/>
            <a:ext cx="31719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d) the tip</a:t>
            </a:r>
          </a:p>
        </p:txBody>
      </p:sp>
      <p:pic>
        <p:nvPicPr>
          <p:cNvPr id="10" name="Picture 9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386" y="5742968"/>
            <a:ext cx="794314" cy="9448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7578" y="2303875"/>
            <a:ext cx="3903634" cy="784830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b) landfill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233 0.04629 L 0.0658 -0.05602 C 0.07726 -0.07801 0.0974 -0.09861 0.12084 -0.10926 C 0.14809 -0.12246 0.17171 -0.12454 0.19115 -0.11644 L 0.28212 -0.0838 " pathEditMode="relative" rAng="-1190457" ptsTypes="F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1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15069 -0.0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weighing scales_ml.jpg"/>
          <p:cNvPicPr>
            <a:picLocks noChangeAspect="1"/>
          </p:cNvPicPr>
          <p:nvPr/>
        </p:nvPicPr>
        <p:blipFill>
          <a:blip r:embed="rId3" cstate="print"/>
          <a:srcRect l="11290" t="9677" r="11291" b="16129"/>
          <a:stretch>
            <a:fillRect/>
          </a:stretch>
        </p:blipFill>
        <p:spPr>
          <a:xfrm>
            <a:off x="3150042" y="3924055"/>
            <a:ext cx="2610290" cy="250152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196752"/>
            <a:ext cx="2228056" cy="4525963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GB" sz="2500" dirty="0"/>
              <a:t>a) the Great Pyramid of Giza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GB" sz="25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en-GB" sz="2500" dirty="0"/>
              <a:t>b) the Eiffel Tower</a:t>
            </a:r>
          </a:p>
          <a:p>
            <a:pPr marL="0" indent="0">
              <a:lnSpc>
                <a:spcPct val="120000"/>
              </a:lnSpc>
            </a:pPr>
            <a:endParaRPr lang="en-GB" sz="2500" dirty="0"/>
          </a:p>
          <a:p>
            <a:pPr marL="0" indent="0">
              <a:lnSpc>
                <a:spcPct val="120000"/>
              </a:lnSpc>
            </a:pPr>
            <a:endParaRPr lang="en-GB" sz="25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en-GB" sz="2500" dirty="0"/>
              <a:t>c) the Empire State Building</a:t>
            </a:r>
          </a:p>
          <a:p>
            <a:pPr marL="0" indent="0">
              <a:lnSpc>
                <a:spcPct val="120000"/>
              </a:lnSpc>
            </a:pPr>
            <a:endParaRPr lang="en-GB" sz="3200" dirty="0"/>
          </a:p>
          <a:p>
            <a:pPr>
              <a:buNone/>
            </a:pPr>
            <a:endParaRPr lang="en-GB" sz="2500" dirty="0"/>
          </a:p>
          <a:p>
            <a:pPr>
              <a:buNone/>
            </a:pPr>
            <a:endParaRPr lang="en-GB" sz="2500" dirty="0"/>
          </a:p>
          <a:p>
            <a:pPr>
              <a:buNone/>
            </a:pPr>
            <a:endParaRPr lang="en-GB" sz="2500" dirty="0"/>
          </a:p>
          <a:p>
            <a:pPr>
              <a:buNone/>
            </a:pPr>
            <a:endParaRPr lang="en-GB" sz="2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10118" y="323658"/>
            <a:ext cx="3600400" cy="201612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2500" b="1" dirty="0">
                <a:latin typeface="Arial" pitchFamily="34" charset="0"/>
                <a:cs typeface="Arial" pitchFamily="34" charset="0"/>
              </a:rPr>
              <a:t>How much rubbish and recycling did people in Devon throw away in 2018-19?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413665"/>
            <a:ext cx="4465637" cy="6397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500" dirty="0">
                <a:latin typeface="Arial" pitchFamily="34" charset="0"/>
                <a:cs typeface="Arial" pitchFamily="34" charset="0"/>
              </a:rPr>
              <a:t>This is the same weight as...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55187" y="1988840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350 grams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02381" y="2708920"/>
            <a:ext cx="410561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3,500 kilograms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9745" y="3429000"/>
            <a:ext cx="393088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350,000 </a:t>
            </a:r>
            <a:r>
              <a:rPr lang="en-US" sz="35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tonnes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gizapyramid_m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1851" y="915870"/>
            <a:ext cx="1584000" cy="1703912"/>
          </a:xfrm>
          <a:prstGeom prst="rect">
            <a:avLst/>
          </a:prstGeom>
        </p:spPr>
      </p:pic>
      <p:pic>
        <p:nvPicPr>
          <p:cNvPr id="19" name="Picture 18" descr="eiffel tower_ml.jpg"/>
          <p:cNvPicPr>
            <a:picLocks noChangeAspect="1"/>
          </p:cNvPicPr>
          <p:nvPr/>
        </p:nvPicPr>
        <p:blipFill>
          <a:blip r:embed="rId5" cstate="print"/>
          <a:srcRect l="-2500" t="981" r="24992"/>
          <a:stretch>
            <a:fillRect/>
          </a:stretch>
        </p:blipFill>
        <p:spPr>
          <a:xfrm>
            <a:off x="7183851" y="2708920"/>
            <a:ext cx="1440000" cy="1839641"/>
          </a:xfrm>
          <a:prstGeom prst="rect">
            <a:avLst/>
          </a:prstGeom>
        </p:spPr>
      </p:pic>
      <p:pic>
        <p:nvPicPr>
          <p:cNvPr id="13" name="Picture 12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296" y="5724255"/>
            <a:ext cx="794314" cy="944895"/>
          </a:xfrm>
          <a:prstGeom prst="rect">
            <a:avLst/>
          </a:prstGeom>
        </p:spPr>
      </p:pic>
      <p:pic>
        <p:nvPicPr>
          <p:cNvPr id="1026" name="Picture 2" descr="http://vizts.com/wp-content/uploads/2016/01/Empire-State-Building-in-United-States-of-Ameri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01" y="4725872"/>
            <a:ext cx="1265300" cy="18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60037E-6 L -0.22343 1.6003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7 0.00139 L -0.22343 0.00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2109E-6 L -0.22569 -0.0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  <p:bldP spid="16" grpId="1"/>
      <p:bldP spid="1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530" y="926722"/>
            <a:ext cx="8336499" cy="1197133"/>
          </a:xfrm>
        </p:spPr>
        <p:txBody>
          <a:bodyPr>
            <a:noAutofit/>
          </a:bodyPr>
          <a:lstStyle/>
          <a:p>
            <a:pPr algn="ctr"/>
            <a:r>
              <a:rPr lang="en-GB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120,000</a:t>
            </a:r>
            <a:r>
              <a:rPr lang="en-GB" sz="32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tonnes</a:t>
            </a:r>
            <a:r>
              <a:rPr lang="en-GB" sz="3200" b="0" dirty="0">
                <a:latin typeface="Arial" pitchFamily="34" charset="0"/>
                <a:cs typeface="Arial" pitchFamily="34" charset="0"/>
              </a:rPr>
              <a:t> of Devon’s waste is sent to the EfW process each year. This is the same weight as how many blue whales?</a:t>
            </a:r>
          </a:p>
        </p:txBody>
      </p:sp>
      <p:pic>
        <p:nvPicPr>
          <p:cNvPr id="16" name="Picture 15" descr="1322605324406205997Blue Whale Cartoon Silhouette.svg.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727" y="2159490"/>
            <a:ext cx="8218302" cy="44104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72022" y="2219959"/>
            <a:ext cx="20702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c) 63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87971" y="4638041"/>
            <a:ext cx="305564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b) 6320</a:t>
            </a:r>
            <a:endParaRPr lang="en-US" sz="6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01026" y="3030198"/>
            <a:ext cx="254589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a) 632</a:t>
            </a:r>
            <a:endParaRPr lang="en-US" sz="6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2390" y="5724465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eighing scales_ml.jpg"/>
          <p:cNvPicPr>
            <a:picLocks noChangeAspect="1"/>
          </p:cNvPicPr>
          <p:nvPr/>
        </p:nvPicPr>
        <p:blipFill>
          <a:blip r:embed="rId3" cstate="print"/>
          <a:srcRect l="11290" t="9677" r="11291" b="16129"/>
          <a:stretch>
            <a:fillRect/>
          </a:stretch>
        </p:blipFill>
        <p:spPr>
          <a:xfrm>
            <a:off x="1331640" y="3969060"/>
            <a:ext cx="2610290" cy="2501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66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/>
              <a:t>Each lorry dumps about 6½ tonnes of waste. That’s the same weight as...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000" y="1675596"/>
            <a:ext cx="3780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a meerkat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580" y="2705774"/>
            <a:ext cx="3780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a guinea pig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232" y="3259772"/>
            <a:ext cx="42115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an African elephant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578" y="2201718"/>
            <a:ext cx="3780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a blue whale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Content Placeholder 13" descr="african elephant_ml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644709"/>
            <a:ext cx="3195355" cy="4754621"/>
          </a:xfrm>
        </p:spPr>
      </p:pic>
      <p:pic>
        <p:nvPicPr>
          <p:cNvPr id="11" name="Picture 10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411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ighing scales_ml.jpg"/>
          <p:cNvPicPr>
            <a:picLocks noChangeAspect="1"/>
          </p:cNvPicPr>
          <p:nvPr/>
        </p:nvPicPr>
        <p:blipFill>
          <a:blip r:embed="rId3" cstate="print"/>
          <a:srcRect l="11290" t="9677" r="11291" b="16129"/>
          <a:stretch>
            <a:fillRect/>
          </a:stretch>
        </p:blipFill>
        <p:spPr>
          <a:xfrm>
            <a:off x="1196625" y="3969060"/>
            <a:ext cx="2610290" cy="2501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7" y="98631"/>
            <a:ext cx="4473497" cy="2160239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Arial" pitchFamily="34" charset="0"/>
                <a:cs typeface="Arial" pitchFamily="34" charset="0"/>
              </a:rPr>
              <a:t>The grabber usually lifts 1 tonne of waste. </a:t>
            </a:r>
            <a:br>
              <a:rPr lang="en-GB" sz="3200" b="1" dirty="0">
                <a:latin typeface="Arial" pitchFamily="34" charset="0"/>
                <a:cs typeface="Arial" pitchFamily="34" charset="0"/>
              </a:rPr>
            </a:br>
            <a:r>
              <a:rPr lang="en-GB" sz="3200" b="1" dirty="0">
                <a:latin typeface="Arial" pitchFamily="34" charset="0"/>
                <a:cs typeface="Arial" pitchFamily="34" charset="0"/>
              </a:rPr>
              <a:t>That’s the weight of...</a:t>
            </a:r>
          </a:p>
        </p:txBody>
      </p:sp>
      <p:pic>
        <p:nvPicPr>
          <p:cNvPr id="12" name="Picture 11" descr="efw (1).JPG"/>
          <p:cNvPicPr>
            <a:picLocks noChangeAspect="1"/>
          </p:cNvPicPr>
          <p:nvPr/>
        </p:nvPicPr>
        <p:blipFill>
          <a:blip r:embed="rId4" cstate="print"/>
          <a:srcRect l="29137" t="16001" r="776" b="27562"/>
          <a:stretch>
            <a:fillRect/>
          </a:stretch>
        </p:blipFill>
        <p:spPr>
          <a:xfrm rot="5400000">
            <a:off x="3823959" y="1537484"/>
            <a:ext cx="6264000" cy="37830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6201" y="2513367"/>
            <a:ext cx="2836034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a motorbike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535" y="3506866"/>
            <a:ext cx="2473843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a car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6181" y="1988421"/>
            <a:ext cx="2342309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a scooter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559" y="3023955"/>
            <a:ext cx="3181371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an </a:t>
            </a:r>
            <a:r>
              <a:rPr lang="en-US" sz="30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aeroplane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Content Placeholder 16" descr="red car no background.pn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-3978950" y="2123855"/>
            <a:ext cx="3672618" cy="1656000"/>
          </a:xfrm>
        </p:spPr>
      </p:pic>
      <p:pic>
        <p:nvPicPr>
          <p:cNvPr id="11" name="Picture 10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5742968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0555E-6 L 1.60052 -0.002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555" y="278650"/>
            <a:ext cx="8190910" cy="1170130"/>
          </a:xfrm>
        </p:spPr>
        <p:txBody>
          <a:bodyPr>
            <a:noAutofit/>
          </a:bodyPr>
          <a:lstStyle/>
          <a:p>
            <a:pPr algn="ctr"/>
            <a:r>
              <a:rPr lang="en-GB" sz="3000" b="0" dirty="0">
                <a:latin typeface="Arial" pitchFamily="34" charset="0"/>
                <a:cs typeface="Arial" pitchFamily="34" charset="0"/>
              </a:rPr>
              <a:t>Which pie chart shows how much of Devon’s waste is currently recycled?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557" y="1404115"/>
            <a:ext cx="509059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404115"/>
            <a:ext cx="509059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0822" y="3834045"/>
            <a:ext cx="510235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656725" y="1492913"/>
            <a:ext cx="144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07275" y="1448780"/>
            <a:ext cx="144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11860" y="3969060"/>
            <a:ext cx="144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841" y="297303"/>
            <a:ext cx="7113387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How many lorry loads of waste are delivered here each week?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179" y="1012720"/>
            <a:ext cx="1800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7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684" y="2089937"/>
            <a:ext cx="19800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22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523" y="3228707"/>
            <a:ext cx="1938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45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fw (4).JPG"/>
          <p:cNvPicPr>
            <a:picLocks noChangeAspect="1"/>
          </p:cNvPicPr>
          <p:nvPr/>
        </p:nvPicPr>
        <p:blipFill>
          <a:blip r:embed="rId3" cstate="print"/>
          <a:srcRect l="23225" t="19550" b="19551"/>
          <a:stretch>
            <a:fillRect/>
          </a:stretch>
        </p:blipFill>
        <p:spPr>
          <a:xfrm>
            <a:off x="2848771" y="2978950"/>
            <a:ext cx="5823706" cy="34646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179" y="4239090"/>
            <a:ext cx="24080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154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381" y="5742968"/>
            <a:ext cx="794314" cy="94489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6264" y="3251422"/>
            <a:ext cx="5535615" cy="540642"/>
          </a:xfrm>
        </p:spPr>
        <p:txBody>
          <a:bodyPr>
            <a:normAutofit fontScale="77500" lnSpcReduction="20000"/>
          </a:bodyPr>
          <a:lstStyle/>
          <a:p>
            <a:pPr marL="0">
              <a:buNone/>
            </a:pPr>
            <a:r>
              <a:rPr lang="en-GB" sz="3200" b="1" dirty="0">
                <a:solidFill>
                  <a:schemeClr val="bg1"/>
                </a:solidFill>
              </a:rPr>
              <a:t>That’s over 8,000 lorries each year!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</TotalTime>
  <Words>1108</Words>
  <Application>Microsoft Office PowerPoint</Application>
  <PresentationFormat>On-screen Show (4:3)</PresentationFormat>
  <Paragraphs>184</Paragraphs>
  <Slides>21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Narrow</vt:lpstr>
      <vt:lpstr>Calibri</vt:lpstr>
      <vt:lpstr>Office Theme</vt:lpstr>
      <vt:lpstr>PowerPoint Presentation</vt:lpstr>
      <vt:lpstr>What does EfW stand for?</vt:lpstr>
      <vt:lpstr>What is the technical name for the big hole where our rubbish used to be buried?</vt:lpstr>
      <vt:lpstr>PowerPoint Presentation</vt:lpstr>
      <vt:lpstr>PowerPoint Presentation</vt:lpstr>
      <vt:lpstr>Each lorry dumps about 6½ tonnes of waste. That’s the same weight as...</vt:lpstr>
      <vt:lpstr>The grabber usually lifts 1 tonne of waste.  That’s the weight of...</vt:lpstr>
      <vt:lpstr>PowerPoint Presentation</vt:lpstr>
      <vt:lpstr>How many lorry loads of waste are delivered here each week?</vt:lpstr>
      <vt:lpstr>The waste is picked up using a grabber and  dropped into a...</vt:lpstr>
      <vt:lpstr>The kiln oscillates  which means it...</vt:lpstr>
      <vt:lpstr>Which gas is essential to burn rubbish?</vt:lpstr>
      <vt:lpstr>The temperature in the combustion chamber must reach what temperature?</vt:lpstr>
      <vt:lpstr>PowerPoint Presentation</vt:lpstr>
      <vt:lpstr>What can the bottom ash from the combustion chamber be used for?</vt:lpstr>
      <vt:lpstr>During the EfW process, heat is produced. How is it used?</vt:lpstr>
      <vt:lpstr>The Exeter EfW process produces enough electricity to power how many family homes each year?</vt:lpstr>
      <vt:lpstr>15% of the gas emitted from the plant is... </vt:lpstr>
      <vt:lpstr>How do staff use the computers in the control room?</vt:lpstr>
      <vt:lpstr>What are the 3Rs ?</vt:lpstr>
      <vt:lpstr>Can you do the 3Rs actions?</vt:lpstr>
    </vt:vector>
  </TitlesOfParts>
  <Company>Resource Futures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 Peake</dc:creator>
  <cp:lastModifiedBy>Annie White</cp:lastModifiedBy>
  <cp:revision>337</cp:revision>
  <dcterms:created xsi:type="dcterms:W3CDTF">2014-08-08T14:04:17Z</dcterms:created>
  <dcterms:modified xsi:type="dcterms:W3CDTF">2019-11-27T15:14:55Z</dcterms:modified>
</cp:coreProperties>
</file>