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CDF4-74FB-4DCF-887B-9C83E1A29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388E1-3904-43AE-98F1-13A4EB471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6EEB6-4E00-43FC-A478-A424F19E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4E16-C93A-4FB3-BE3A-1BF77F68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22305-D98E-4105-A03D-CB85F0E5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0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FA09-9A71-46A7-87F2-8873CF84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1BDCC-67D5-4F19-B1C4-56661EC9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1F69-820C-4AC1-B98F-18361BF0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8152-8D78-47B4-B51C-7ACC9CAB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DAF2-C5FC-428B-8256-41E88D2C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5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ED9CC-8756-4BE6-907E-08104A8DD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EB1FE-91CE-414E-85C2-8217A328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2513-322A-4760-AB57-30D909FF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18D28-92DC-41B9-BAB5-C4C19E25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EEEFB-1AA0-4190-B364-53FA8709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F006-9F27-4169-9545-CFA27BB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5651D-7CFD-46AF-BC76-394665B6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F4BC-C173-4388-A1B5-433FA9A6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E98C-74C0-40A2-B472-D6F6476C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39E0-3E14-4C7F-80FB-3DBB6EB5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7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5E0E-B2DF-4D94-A4CB-C2F13CD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2C6FD-743D-49CC-BFC7-79A0A30A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62CA-7B32-4C9E-B237-1F168ED7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8E9B7-4F6E-4C5D-BBDB-02659AE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A2A3-C6A6-403C-9928-D3BE8BDF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1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467A-D5D1-469A-9DB2-DDED4D28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AB9C-D040-4693-956E-A71364E0D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0DBCD-BDBC-4E0F-804D-8DDE9A379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6C841-0E57-44D7-A21A-7DC45F47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17874-DE02-47A6-9B6D-4556C3A7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ADD59-C55A-4A9E-8CCF-B3C144F4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79D1-FF54-4ECC-B3B1-F23F4FF6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C9272-BE47-43C7-9B62-DE93B96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D1636-9253-422E-AA73-36EB15C7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8FF98-38CA-4FB8-953D-FC41F9D5B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8B112-0BA7-49E7-ADE2-26A6716E9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DB5A-A69A-4299-B14B-95867906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39997-FD37-4F93-AEC2-40D5EA8B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0B47F-2DCA-4EFD-A62B-2C818FE0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0FEC-83B8-4AE2-8435-85E58FDB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E1F7D-C7DF-4354-A633-1931C422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253C0-20D6-4AFE-BBAF-6F27C5DF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49AB7-39EA-4A3C-A1A0-F33DCC1B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8CDBE-4AA5-4C7F-A61B-7598E6F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8A4A5-0072-47A7-8B8C-5BB42608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2FE1C-E37D-4760-9015-8EA2EE19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963F-27E6-43A5-9EF2-D007FE02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5545-60B5-4138-A860-B8D689B6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AFB7F-6F61-4DDD-8CD0-61315431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1B684-389D-4475-9D1F-4E358CF2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3FA4-3B97-4A01-A18E-DCDFCC97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F6391-D4A9-42F2-8281-D8F30F63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8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5821-A3C6-4FD9-8849-5119EB51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DF74E-6FAB-419D-8BC8-CC2B90CF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E61EB-C35C-482B-AE00-38037447D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A6D0A-A493-4DB3-A631-A9EBC8ED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2347E-C009-4FD0-902A-B6621C24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4DD35-3E06-4F04-BF78-365569EA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1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3E1F-8FB0-4ECE-BC61-71F56B06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734E-E337-4112-9A79-ADD820100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ABE9B-AFEF-450C-BF93-9266BDFA8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FAA8-FC52-4E85-AC84-EACD41C05C99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962DE-9C7C-4174-B280-314494241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1EA-EB9D-47CD-8D69-CF57CD43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988F-3761-446E-9872-BB3B73F01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7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getables in a tote bag">
            <a:extLst>
              <a:ext uri="{FF2B5EF4-FFF2-40B4-BE49-F238E27FC236}">
                <a16:creationId xmlns:a16="http://schemas.microsoft.com/office/drawing/2014/main" id="{9FF90067-23D7-49D3-8357-92325019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63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6E927-544F-402B-A8B5-8E28F87CF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en-GB" sz="4400"/>
              <a:t>Zero Waste Lunches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85A6A-0CE1-4AD6-AA3B-9D65C69C9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en-GB"/>
              <a:t>Assembly ideas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B15A43D-32F0-4E65-9F4B-AA569A264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" b="3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08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C099F-333F-47A6-8C6B-28FBA1EA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576" y="2287091"/>
            <a:ext cx="6884895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Eras Bold ITC" panose="020B0907030504020204" pitchFamily="34" charset="0"/>
              </a:rPr>
              <a:t>What’s in your lunchbox?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A02575-4D38-41E0-AC39-AA4610127872}"/>
              </a:ext>
            </a:extLst>
          </p:cNvPr>
          <p:cNvCxnSpPr>
            <a:cxnSpLocks/>
          </p:cNvCxnSpPr>
          <p:nvPr/>
        </p:nvCxnSpPr>
        <p:spPr>
          <a:xfrm flipH="1" flipV="1">
            <a:off x="5055448" y="1706881"/>
            <a:ext cx="152400" cy="10261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CD39A7-54F8-46F5-8A22-7D0A7BF65346}"/>
              </a:ext>
            </a:extLst>
          </p:cNvPr>
          <p:cNvCxnSpPr>
            <a:cxnSpLocks/>
          </p:cNvCxnSpPr>
          <p:nvPr/>
        </p:nvCxnSpPr>
        <p:spPr>
          <a:xfrm>
            <a:off x="4917439" y="4268237"/>
            <a:ext cx="138008" cy="11577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071DC3-ABDD-403D-AF0E-4A70D71C3661}"/>
              </a:ext>
            </a:extLst>
          </p:cNvPr>
          <p:cNvCxnSpPr/>
          <p:nvPr/>
        </p:nvCxnSpPr>
        <p:spPr>
          <a:xfrm>
            <a:off x="6909223" y="4268237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DC7A5E-A0A6-465E-8C5E-2EA21F66C8BC}"/>
              </a:ext>
            </a:extLst>
          </p:cNvPr>
          <p:cNvCxnSpPr>
            <a:cxnSpLocks/>
          </p:cNvCxnSpPr>
          <p:nvPr/>
        </p:nvCxnSpPr>
        <p:spPr>
          <a:xfrm flipV="1">
            <a:off x="8188960" y="1675363"/>
            <a:ext cx="1539452" cy="935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A6D6EE-5AE7-4EEF-8A47-7BEED69DAB54}"/>
              </a:ext>
            </a:extLst>
          </p:cNvPr>
          <p:cNvCxnSpPr>
            <a:cxnSpLocks/>
          </p:cNvCxnSpPr>
          <p:nvPr/>
        </p:nvCxnSpPr>
        <p:spPr>
          <a:xfrm flipH="1" flipV="1">
            <a:off x="2659529" y="2219960"/>
            <a:ext cx="1072560" cy="513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D42BB0-B6B8-4CCC-A898-2E53614A12DD}"/>
              </a:ext>
            </a:extLst>
          </p:cNvPr>
          <p:cNvCxnSpPr>
            <a:cxnSpLocks/>
          </p:cNvCxnSpPr>
          <p:nvPr/>
        </p:nvCxnSpPr>
        <p:spPr>
          <a:xfrm flipH="1">
            <a:off x="2240828" y="4062995"/>
            <a:ext cx="536280" cy="277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0D3A220-9259-40ED-997A-29F1CB57DD76}"/>
              </a:ext>
            </a:extLst>
          </p:cNvPr>
          <p:cNvSpPr txBox="1"/>
          <p:nvPr/>
        </p:nvSpPr>
        <p:spPr>
          <a:xfrm>
            <a:off x="4219144" y="1047158"/>
            <a:ext cx="16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Crisps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FE9A8-8C0D-48FA-AD84-05EAECDB72D0}"/>
              </a:ext>
            </a:extLst>
          </p:cNvPr>
          <p:cNvSpPr txBox="1"/>
          <p:nvPr/>
        </p:nvSpPr>
        <p:spPr>
          <a:xfrm>
            <a:off x="6708246" y="5273416"/>
            <a:ext cx="296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Sandwiches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05B0F-D596-4575-8D6A-BA9F1BCA6821}"/>
              </a:ext>
            </a:extLst>
          </p:cNvPr>
          <p:cNvSpPr txBox="1"/>
          <p:nvPr/>
        </p:nvSpPr>
        <p:spPr>
          <a:xfrm>
            <a:off x="9340190" y="1090588"/>
            <a:ext cx="16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Fruit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24E773-E91D-4C4D-AA93-77DBE3A1AE4D}"/>
              </a:ext>
            </a:extLst>
          </p:cNvPr>
          <p:cNvSpPr txBox="1"/>
          <p:nvPr/>
        </p:nvSpPr>
        <p:spPr>
          <a:xfrm>
            <a:off x="986922" y="1399988"/>
            <a:ext cx="240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Chocolate bar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A2244-A11D-42E7-B23B-1EE738F14B72}"/>
              </a:ext>
            </a:extLst>
          </p:cNvPr>
          <p:cNvSpPr txBox="1"/>
          <p:nvPr/>
        </p:nvSpPr>
        <p:spPr>
          <a:xfrm>
            <a:off x="1272597" y="4690037"/>
            <a:ext cx="275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Vegetable sticks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399150-AABB-48B1-8129-6D14089B25D0}"/>
              </a:ext>
            </a:extLst>
          </p:cNvPr>
          <p:cNvSpPr txBox="1"/>
          <p:nvPr/>
        </p:nvSpPr>
        <p:spPr>
          <a:xfrm>
            <a:off x="4150139" y="5518454"/>
            <a:ext cx="16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Eras Bold ITC" panose="020B0907030504020204" pitchFamily="34" charset="0"/>
              </a:rPr>
              <a:t>Yogurt</a:t>
            </a:r>
          </a:p>
        </p:txBody>
      </p:sp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42DDACF5-F5C4-4169-8FD4-64C6E042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05" y="4725437"/>
            <a:ext cx="1740190" cy="1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9A9E4-D287-463B-8CEF-21B7D76C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If we were to look in the rubbish bin after lunch – what would we find?</a:t>
            </a:r>
          </a:p>
        </p:txBody>
      </p:sp>
      <p:pic>
        <p:nvPicPr>
          <p:cNvPr id="1026" name="Picture 2" descr="waste 2016 mar 7 cafeteria-elementary school | Grades 1 to ...">
            <a:extLst>
              <a:ext uri="{FF2B5EF4-FFF2-40B4-BE49-F238E27FC236}">
                <a16:creationId xmlns:a16="http://schemas.microsoft.com/office/drawing/2014/main" id="{98ED2F9F-7904-4181-B76C-25ABBF8E811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25843" b="-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6EC3D0-065C-4F50-BB4A-7DE927BC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Crisp packets?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Cling film?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Plastic bags?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Plastic bottles?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Juice cartons/pouches?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Wrappers?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Straws?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Paper napkins?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Food?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B2DC45F-BAF8-4407-8E31-B0BEA4DB3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04" y="4685571"/>
            <a:ext cx="2325413" cy="19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, fruit, meal, fresh&#10;&#10;Description automatically generated">
            <a:extLst>
              <a:ext uri="{FF2B5EF4-FFF2-40B4-BE49-F238E27FC236}">
                <a16:creationId xmlns:a16="http://schemas.microsoft.com/office/drawing/2014/main" id="{3A2F79B6-E05A-490B-BFA6-C0769B912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r="1" b="20506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8AFE7-7773-4570-8A41-93B08D2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9" y="2999056"/>
            <a:ext cx="6400800" cy="1406070"/>
          </a:xfrm>
        </p:spPr>
        <p:txBody>
          <a:bodyPr anchor="b">
            <a:normAutofit/>
          </a:bodyPr>
          <a:lstStyle/>
          <a:p>
            <a:r>
              <a:rPr lang="en-GB" dirty="0"/>
              <a:t>Food Waste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A8CF2BA-0B47-4BF1-BF8E-D4F30E4F3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712"/>
          <a:stretch/>
        </p:blipFill>
        <p:spPr>
          <a:xfrm>
            <a:off x="5791200" y="9"/>
            <a:ext cx="6400800" cy="3702081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7D2B91-7D7F-4E22-8989-E59DB319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4732338"/>
            <a:ext cx="6400800" cy="1693099"/>
          </a:xfrm>
        </p:spPr>
        <p:txBody>
          <a:bodyPr>
            <a:normAutofit/>
          </a:bodyPr>
          <a:lstStyle/>
          <a:p>
            <a:r>
              <a:rPr lang="en-US" sz="2000" dirty="0"/>
              <a:t>Goes to anaerobic digestion </a:t>
            </a:r>
          </a:p>
          <a:p>
            <a:r>
              <a:rPr lang="en-US" sz="2000" dirty="0"/>
              <a:t>Bugs generate methane </a:t>
            </a:r>
          </a:p>
          <a:p>
            <a:r>
              <a:rPr lang="en-US" sz="2000" dirty="0"/>
              <a:t>Methane burnt to power a steam turbine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D4154AF-B8C1-4BEA-A2B3-814FB6987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50" y="5223085"/>
            <a:ext cx="1740190" cy="1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img.dailymail.co.uk/img/pix2/lunchboxST010903_450x400.jpg">
            <a:extLst>
              <a:ext uri="{FF2B5EF4-FFF2-40B4-BE49-F238E27FC236}">
                <a16:creationId xmlns:a16="http://schemas.microsoft.com/office/drawing/2014/main" id="{EB79E70E-1009-40C9-A76F-84267911AF1E}"/>
              </a:ext>
            </a:extLst>
          </p:cNvPr>
          <p:cNvPicPr/>
          <p:nvPr/>
        </p:nvPicPr>
        <p:blipFill rotWithShape="1">
          <a:blip r:embed="rId2" cstate="print"/>
          <a:srcRect l="2341"/>
          <a:stretch/>
        </p:blipFill>
        <p:spPr bwMode="auto"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EE2B5-C5F4-4837-B770-7080A242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878372"/>
            <a:ext cx="6400800" cy="1406070"/>
          </a:xfrm>
        </p:spPr>
        <p:txBody>
          <a:bodyPr anchor="b">
            <a:normAutofit/>
          </a:bodyPr>
          <a:lstStyle/>
          <a:p>
            <a:r>
              <a:rPr lang="en-GB"/>
              <a:t>Food Packaging</a:t>
            </a:r>
          </a:p>
        </p:txBody>
      </p:sp>
      <p:pic>
        <p:nvPicPr>
          <p:cNvPr id="4" name="Content Placeholder 3" descr="http://www.jarrowandhebburngazette.com/webimage/1.4064447.1323973296!/image/1463511359.jpg_gen/derivatives/landscape_595/1463511359.jpg">
            <a:extLst>
              <a:ext uri="{FF2B5EF4-FFF2-40B4-BE49-F238E27FC236}">
                <a16:creationId xmlns:a16="http://schemas.microsoft.com/office/drawing/2014/main" id="{A0427B05-395A-4CBD-9551-A79A81D20AC5}"/>
              </a:ext>
            </a:extLst>
          </p:cNvPr>
          <p:cNvPicPr>
            <a:picLocks/>
          </p:cNvPicPr>
          <p:nvPr/>
        </p:nvPicPr>
        <p:blipFill rotWithShape="1">
          <a:blip r:embed="rId3" cstate="print"/>
          <a:srcRect t="15166" r="-2" b="3083"/>
          <a:stretch/>
        </p:blipFill>
        <p:spPr bwMode="auto"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E46001-CF83-4519-9442-2F8E76FD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4445309"/>
            <a:ext cx="6400800" cy="1693099"/>
          </a:xfrm>
        </p:spPr>
        <p:txBody>
          <a:bodyPr>
            <a:normAutofit/>
          </a:bodyPr>
          <a:lstStyle/>
          <a:p>
            <a:r>
              <a:rPr lang="en-US" sz="2000" dirty="0"/>
              <a:t>Mostly made of plastic</a:t>
            </a:r>
          </a:p>
          <a:p>
            <a:r>
              <a:rPr lang="en-US" sz="2000" dirty="0"/>
              <a:t>Some, like yogurt pots, can be recycled</a:t>
            </a:r>
          </a:p>
          <a:p>
            <a:r>
              <a:rPr lang="en-US" sz="2000" dirty="0"/>
              <a:t>Processed food is not usually healthy food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7120774-34B3-4365-9DD6-2F584E20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15" y="5175813"/>
            <a:ext cx="1740190" cy="1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2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CA2C-6FF2-48DB-85B6-B9E07F2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38" y="2861554"/>
            <a:ext cx="600398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</a:t>
            </a:r>
            <a:r>
              <a:rPr lang="en-US" kern="1200" dirty="0">
                <a:latin typeface="+mj-lt"/>
                <a:ea typeface="+mj-ea"/>
                <a:cs typeface="+mj-cs"/>
              </a:rPr>
              <a:t>ubbish</a:t>
            </a:r>
          </a:p>
        </p:txBody>
      </p:sp>
      <p:pic>
        <p:nvPicPr>
          <p:cNvPr id="7" name="Content Placeholder 6" descr="Fire and smoke">
            <a:extLst>
              <a:ext uri="{FF2B5EF4-FFF2-40B4-BE49-F238E27FC236}">
                <a16:creationId xmlns:a16="http://schemas.microsoft.com/office/drawing/2014/main" id="{9DF1D391-7C55-4391-8EBE-EB3F24D7A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r="6297" b="-4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EB11C40-25CC-4CD8-A688-4B4FE6B9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6" y="4290181"/>
            <a:ext cx="5460486" cy="220179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Not sent to landfill in Devon any more </a:t>
            </a:r>
          </a:p>
          <a:p>
            <a:r>
              <a:rPr lang="en-US" sz="1900" dirty="0"/>
              <a:t>Better for the environment now</a:t>
            </a:r>
          </a:p>
          <a:p>
            <a:r>
              <a:rPr lang="en-US" sz="1900" dirty="0"/>
              <a:t>Burnt in incinerators in Plymouth &amp; Exeter</a:t>
            </a:r>
          </a:p>
          <a:p>
            <a:r>
              <a:rPr lang="en-US" sz="1900" dirty="0"/>
              <a:t>Emissions cleaned of pollutants and released into the atmosphere </a:t>
            </a:r>
          </a:p>
          <a:p>
            <a:r>
              <a:rPr lang="en-US" sz="1900" dirty="0"/>
              <a:t>Produces carbon dioxide gas – contributing to climate change</a:t>
            </a:r>
          </a:p>
        </p:txBody>
      </p:sp>
      <p:pic>
        <p:nvPicPr>
          <p:cNvPr id="5" name="Content Placeholder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89FF1411-D0A9-4091-91CF-2ED152045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 b="20235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0" name="Content Placeholder 9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177D7D13-800D-46BB-BBA0-22EE0E146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28703" b="-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8EBA0005-61FF-4B4D-8551-F59D0AA47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82" y="5168879"/>
            <a:ext cx="1740190" cy="1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10B5-628F-4D69-B5D7-A3FCB786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Eras Bold ITC" panose="020B0907030504020204" pitchFamily="34" charset="0"/>
              </a:rPr>
              <a:t>Do your bit for the environment......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Eras Bold ITC" panose="020B0907030504020204" pitchFamily="34" charset="0"/>
              </a:rPr>
              <a:t>Pack a zero waste lunch!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B5FE-8B9A-4417-979B-33AF39F5C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cs typeface="Arial" pitchFamily="34" charset="0"/>
              </a:rPr>
              <a:t>Q: What is a zero waste lunch?</a:t>
            </a:r>
          </a:p>
          <a:p>
            <a:pPr>
              <a:buNone/>
            </a:pPr>
            <a:r>
              <a:rPr lang="en-GB" dirty="0">
                <a:cs typeface="Arial" pitchFamily="34" charset="0"/>
              </a:rPr>
              <a:t>A: A lunch which contains no throw away packaging or food</a:t>
            </a:r>
          </a:p>
          <a:p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98D2139-1CA5-413C-A487-83982C2B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62" y="5219679"/>
            <a:ext cx="1740190" cy="147805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D4A738-CF27-43F3-9D50-F2F4E0657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42650"/>
              </p:ext>
            </p:extLst>
          </p:nvPr>
        </p:nvGraphicFramePr>
        <p:xfrm>
          <a:off x="838200" y="2875279"/>
          <a:ext cx="9339882" cy="330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0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 Rounded MT Bold" pitchFamily="34" charset="0"/>
                          <a:cs typeface="Arial" pitchFamily="34" charset="0"/>
                        </a:rPr>
                        <a:t>Yes please....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 Rounded MT Bold" pitchFamily="34" charset="0"/>
                          <a:cs typeface="Arial" pitchFamily="34" charset="0"/>
                        </a:rPr>
                        <a:t>No thanks....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Reusable</a:t>
                      </a:r>
                      <a:r>
                        <a:rPr lang="en-GB" sz="1800" baseline="0" dirty="0"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800" dirty="0">
                          <a:latin typeface="Arial Rounded MT Bold" pitchFamily="34" charset="0"/>
                          <a:cs typeface="Arial" pitchFamily="34" charset="0"/>
                        </a:rPr>
                        <a:t>strong/durable lunch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Single use paper or</a:t>
                      </a:r>
                      <a:r>
                        <a:rPr lang="en-GB" sz="1800" b="0" baseline="0" dirty="0">
                          <a:latin typeface="Arial Rounded MT Bold" pitchFamily="34" charset="0"/>
                          <a:cs typeface="Arial" pitchFamily="34" charset="0"/>
                        </a:rPr>
                        <a:t> plastic bags</a:t>
                      </a:r>
                      <a:endParaRPr lang="en-GB" sz="1800" b="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Refillable</a:t>
                      </a:r>
                      <a:r>
                        <a:rPr lang="en-GB" sz="1800" dirty="0">
                          <a:latin typeface="Arial Rounded MT Bold" pitchFamily="34" charset="0"/>
                          <a:cs typeface="Arial" pitchFamily="34" charset="0"/>
                        </a:rPr>
                        <a:t> drinks bottle or</a:t>
                      </a:r>
                      <a:r>
                        <a:rPr lang="en-GB" sz="1800" baseline="0" dirty="0">
                          <a:latin typeface="Arial Rounded MT Bold" pitchFamily="34" charset="0"/>
                          <a:cs typeface="Arial" pitchFamily="34" charset="0"/>
                        </a:rPr>
                        <a:t> thermos flask</a:t>
                      </a:r>
                      <a:endParaRPr lang="en-GB" sz="18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Single</a:t>
                      </a:r>
                      <a:r>
                        <a:rPr lang="en-GB" sz="1800" b="0" baseline="0" dirty="0">
                          <a:latin typeface="Arial Rounded MT Bold" pitchFamily="34" charset="0"/>
                          <a:cs typeface="Arial" pitchFamily="34" charset="0"/>
                        </a:rPr>
                        <a:t> use or non-recyclable containers or drinks cartons</a:t>
                      </a:r>
                      <a:endParaRPr lang="en-GB" sz="1800" b="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Reusable</a:t>
                      </a:r>
                      <a:r>
                        <a:rPr lang="en-GB" sz="1800" b="1" dirty="0"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800" dirty="0">
                          <a:latin typeface="Arial Rounded MT Bold" pitchFamily="34" charset="0"/>
                          <a:cs typeface="Arial" pitchFamily="34" charset="0"/>
                        </a:rPr>
                        <a:t>boxes and 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Disposable plastic wrap, foil or polystyrene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10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Washable</a:t>
                      </a:r>
                      <a:r>
                        <a:rPr lang="en-GB" sz="1800" b="0" baseline="0" dirty="0"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cloth napkins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Paper napkins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10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Cutlery</a:t>
                      </a:r>
                      <a:r>
                        <a:rPr lang="en-GB" sz="1800" b="0" baseline="0" dirty="0"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to wash and reuse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 Rounded MT Bold" pitchFamily="34" charset="0"/>
                          <a:cs typeface="Arial" pitchFamily="34" charset="0"/>
                        </a:rPr>
                        <a:t>Plastic ‘disposable’ cutlery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5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10676-4EC5-4E5C-9C35-99ED5E25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en-GB" sz="4000"/>
              <a:t>What does a zero waste lunch look like?</a:t>
            </a:r>
          </a:p>
        </p:txBody>
      </p:sp>
      <p:pic>
        <p:nvPicPr>
          <p:cNvPr id="46" name="Picture 2" descr="http://www.pittwater.nsw.gov.au/__data/assets/image/0013/73012/Litter-Free-Lunch-cut.jpg">
            <a:extLst>
              <a:ext uri="{FF2B5EF4-FFF2-40B4-BE49-F238E27FC236}">
                <a16:creationId xmlns:a16="http://schemas.microsoft.com/office/drawing/2014/main" id="{A409BB0E-48EF-4AAB-8D56-0A71975D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2716" r="5904" b="-5"/>
          <a:stretch/>
        </p:blipFill>
        <p:spPr bwMode="auto">
          <a:xfrm>
            <a:off x="20" y="10"/>
            <a:ext cx="3003103" cy="3912881"/>
          </a:xfrm>
          <a:prstGeom prst="rect">
            <a:avLst/>
          </a:prstGeom>
          <a:noFill/>
        </p:spPr>
      </p:pic>
      <p:pic>
        <p:nvPicPr>
          <p:cNvPr id="18" name="Content Placeholder 17" descr="A picture containing food, meal&#10;&#10;Description automatically generated">
            <a:extLst>
              <a:ext uri="{FF2B5EF4-FFF2-40B4-BE49-F238E27FC236}">
                <a16:creationId xmlns:a16="http://schemas.microsoft.com/office/drawing/2014/main" id="{15E45EA7-6D82-4462-B5F0-F1C105003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 r="3" b="1375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45" name="Content Placeholder 6" descr="http://newdream.s3.amazonaws.com/19/43/a/2681/post-details/healthy-school-lunch.jpg">
            <a:extLst>
              <a:ext uri="{FF2B5EF4-FFF2-40B4-BE49-F238E27FC236}">
                <a16:creationId xmlns:a16="http://schemas.microsoft.com/office/drawing/2014/main" id="{7A67EB01-E1EC-4564-8F67-7DCF4447EC32}"/>
              </a:ext>
            </a:extLst>
          </p:cNvPr>
          <p:cNvPicPr>
            <a:picLocks/>
          </p:cNvPicPr>
          <p:nvPr/>
        </p:nvPicPr>
        <p:blipFill rotWithShape="1">
          <a:blip r:embed="rId4" cstate="print"/>
          <a:srcRect l="7629" r="2177" b="4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</p:spPr>
      </p:pic>
      <p:pic>
        <p:nvPicPr>
          <p:cNvPr id="15" name="Content Placeholder 14" descr="A picture containing food, plate, indoor, container&#10;&#10;Description automatically generated">
            <a:extLst>
              <a:ext uri="{FF2B5EF4-FFF2-40B4-BE49-F238E27FC236}">
                <a16:creationId xmlns:a16="http://schemas.microsoft.com/office/drawing/2014/main" id="{F678B325-441C-4C44-8CDF-061B04F6A8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" b="2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7" name="Picture 6" descr="A picture containing food, table, plate, bowl&#10;&#10;Description automatically generated">
            <a:extLst>
              <a:ext uri="{FF2B5EF4-FFF2-40B4-BE49-F238E27FC236}">
                <a16:creationId xmlns:a16="http://schemas.microsoft.com/office/drawing/2014/main" id="{1ABAF32D-896C-4EFD-8239-1B7DFF5B5B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9" b="-5"/>
          <a:stretch/>
        </p:blipFill>
        <p:spPr>
          <a:xfrm>
            <a:off x="3180257" y="4629236"/>
            <a:ext cx="3016307" cy="2228765"/>
          </a:xfrm>
          <a:prstGeom prst="rect">
            <a:avLst/>
          </a:prstGeom>
        </p:spPr>
      </p:pic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7CE1F761-E0FE-4831-90A2-07914D81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71389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Fresh sandwich or wrap</a:t>
            </a:r>
          </a:p>
          <a:p>
            <a:r>
              <a:rPr lang="en-US" sz="2000" dirty="0"/>
              <a:t>Cold pasta salad</a:t>
            </a:r>
          </a:p>
          <a:p>
            <a:r>
              <a:rPr lang="en-US" sz="2000" dirty="0"/>
              <a:t>Raw vegetables and hummus dip</a:t>
            </a:r>
          </a:p>
          <a:p>
            <a:r>
              <a:rPr lang="en-US" sz="2000" dirty="0"/>
              <a:t>Cherry tomatoes</a:t>
            </a:r>
          </a:p>
          <a:p>
            <a:r>
              <a:rPr lang="en-US" sz="2000" dirty="0"/>
              <a:t>Fresh fruit</a:t>
            </a:r>
          </a:p>
          <a:p>
            <a:r>
              <a:rPr lang="en-US" sz="2000" dirty="0"/>
              <a:t>Salad</a:t>
            </a:r>
          </a:p>
          <a:p>
            <a:r>
              <a:rPr lang="en-US" sz="2000" dirty="0"/>
              <a:t>Crackers</a:t>
            </a:r>
          </a:p>
          <a:p>
            <a:r>
              <a:rPr lang="en-US" sz="2000" dirty="0"/>
              <a:t>Bread sticks</a:t>
            </a:r>
          </a:p>
          <a:p>
            <a:r>
              <a:rPr lang="en-US" sz="2000" dirty="0"/>
              <a:t>Piece of quiche</a:t>
            </a:r>
          </a:p>
          <a:p>
            <a:r>
              <a:rPr lang="en-US" sz="2000" dirty="0"/>
              <a:t>Lentils</a:t>
            </a:r>
          </a:p>
          <a:p>
            <a:r>
              <a:rPr lang="en-US" sz="2000" dirty="0"/>
              <a:t>Couscous</a:t>
            </a:r>
          </a:p>
        </p:txBody>
      </p:sp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7746CAB6-7B8B-42BA-8904-EF7E481F1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62" y="5219679"/>
            <a:ext cx="1740190" cy="1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BCEAA616945A7FB099B23E25781" ma:contentTypeVersion="14" ma:contentTypeDescription="Create a new document." ma:contentTypeScope="" ma:versionID="cae5da7e89faa7e118e69db850692cb1">
  <xsd:schema xmlns:xsd="http://www.w3.org/2001/XMLSchema" xmlns:xs="http://www.w3.org/2001/XMLSchema" xmlns:p="http://schemas.microsoft.com/office/2006/metadata/properties" xmlns:ns2="30e5ab86-4d9b-4904-aa3e-c4ff780914f9" xmlns:ns3="badf2608-c06b-4413-b9fd-5637bfd87e91" targetNamespace="http://schemas.microsoft.com/office/2006/metadata/properties" ma:root="true" ma:fieldsID="d2cb2e2beb426c42b4beb3f34a17809d" ns2:_="" ns3:_="">
    <xsd:import namespace="30e5ab86-4d9b-4904-aa3e-c4ff780914f9"/>
    <xsd:import namespace="badf2608-c06b-4413-b9fd-5637bfd87e91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5ab86-4d9b-4904-aa3e-c4ff780914f9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>
      <xsd:simpleType>
        <xsd:restriction base="dms:Text"/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2608-c06b-4413-b9fd-5637bfd87e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0e5ab86-4d9b-4904-aa3e-c4ff780914f9" xsi:nil="true"/>
  </documentManagement>
</p:properties>
</file>

<file path=customXml/itemProps1.xml><?xml version="1.0" encoding="utf-8"?>
<ds:datastoreItem xmlns:ds="http://schemas.openxmlformats.org/officeDocument/2006/customXml" ds:itemID="{6C0C98A4-8AA9-4D91-BA03-4459D8A5D432}"/>
</file>

<file path=customXml/itemProps2.xml><?xml version="1.0" encoding="utf-8"?>
<ds:datastoreItem xmlns:ds="http://schemas.openxmlformats.org/officeDocument/2006/customXml" ds:itemID="{294622C7-0DDE-4E91-8293-03072212C042}"/>
</file>

<file path=customXml/itemProps3.xml><?xml version="1.0" encoding="utf-8"?>
<ds:datastoreItem xmlns:ds="http://schemas.openxmlformats.org/officeDocument/2006/customXml" ds:itemID="{66930EFB-4C1F-4E28-9B38-FBE1C3626003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265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Eras Bold ITC</vt:lpstr>
      <vt:lpstr>Office Theme</vt:lpstr>
      <vt:lpstr>Zero Waste Lunches</vt:lpstr>
      <vt:lpstr>What’s in your lunchbox?</vt:lpstr>
      <vt:lpstr>If we were to look in the rubbish bin after lunch – what would we find?</vt:lpstr>
      <vt:lpstr>Food Waste</vt:lpstr>
      <vt:lpstr>Food Packaging</vt:lpstr>
      <vt:lpstr>Rubbish</vt:lpstr>
      <vt:lpstr>Do your bit for the environment...... Pack a zero waste lunch!</vt:lpstr>
      <vt:lpstr>What does a zero waste lunch look like?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Lunch</dc:title>
  <dc:creator>Lucy Mottram</dc:creator>
  <cp:lastModifiedBy>Lucy Mottram</cp:lastModifiedBy>
  <cp:revision>9</cp:revision>
  <dcterms:created xsi:type="dcterms:W3CDTF">2021-12-06T15:46:56Z</dcterms:created>
  <dcterms:modified xsi:type="dcterms:W3CDTF">2021-12-06T17:24:06Z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0x010100B7B3EBCEAA616945A7FB099B23E25781</vt:lpwstr>
  </property>
</Properties>
</file>