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9" r:id="rId3"/>
    <p:sldId id="260" r:id="rId4"/>
    <p:sldId id="261" r:id="rId5"/>
    <p:sldId id="257" r:id="rId6"/>
    <p:sldId id="258" r:id="rId7"/>
    <p:sldId id="262" r:id="rId8"/>
    <p:sldId id="263" r:id="rId9"/>
    <p:sldId id="267" r:id="rId10"/>
    <p:sldId id="269" r:id="rId11"/>
    <p:sldId id="268" r:id="rId12"/>
    <p:sldId id="266"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Mottram" initials="LM" lastIdx="1" clrIdx="0">
    <p:extLst>
      <p:ext uri="{19B8F6BF-5375-455C-9EA6-DF929625EA0E}">
        <p15:presenceInfo xmlns:p15="http://schemas.microsoft.com/office/powerpoint/2012/main" userId="S-1-5-21-2068430890-3216666879-2311063785-49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716" autoAdjust="0"/>
  </p:normalViewPr>
  <p:slideViewPr>
    <p:cSldViewPr snapToGrid="0">
      <p:cViewPr varScale="1">
        <p:scale>
          <a:sx n="81" d="100"/>
          <a:sy n="81" d="100"/>
        </p:scale>
        <p:origin x="18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1T11:27:22.551" idx="1">
    <p:pos x="4067" y="1879"/>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42DC8-52BF-4C9C-8AA9-6A889F4456E9}" type="datetimeFigureOut">
              <a:rPr lang="en-GB" smtClean="0"/>
              <a:t>28/05/2024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BA734-E47A-4414-AD02-F361D2EF207D}" type="slidenum">
              <a:rPr lang="en-GB" smtClean="0"/>
              <a:t>‹#›</a:t>
            </a:fld>
            <a:endParaRPr lang="en-GB"/>
          </a:p>
        </p:txBody>
      </p:sp>
    </p:spTree>
    <p:extLst>
      <p:ext uri="{BB962C8B-B14F-4D97-AF65-F5344CB8AC3E}">
        <p14:creationId xmlns:p14="http://schemas.microsoft.com/office/powerpoint/2010/main" val="404058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from Plastics Europe 2012 - quoted in Eriksen et al (http://journals.plos.org/plosone/article?id=10.1371/journal.pone.0111913)</a:t>
            </a:r>
          </a:p>
        </p:txBody>
      </p:sp>
      <p:sp>
        <p:nvSpPr>
          <p:cNvPr id="4" name="Slide Number Placeholder 3"/>
          <p:cNvSpPr>
            <a:spLocks noGrp="1"/>
          </p:cNvSpPr>
          <p:nvPr>
            <p:ph type="sldNum" sz="quarter" idx="10"/>
          </p:nvPr>
        </p:nvSpPr>
        <p:spPr/>
        <p:txBody>
          <a:bodyPr/>
          <a:lstStyle/>
          <a:p>
            <a:fld id="{2B6BA734-E47A-4414-AD02-F361D2EF207D}" type="slidenum">
              <a:rPr lang="en-GB" smtClean="0"/>
              <a:t>6</a:t>
            </a:fld>
            <a:endParaRPr lang="en-GB"/>
          </a:p>
        </p:txBody>
      </p:sp>
    </p:spTree>
    <p:extLst>
      <p:ext uri="{BB962C8B-B14F-4D97-AF65-F5344CB8AC3E}">
        <p14:creationId xmlns:p14="http://schemas.microsoft.com/office/powerpoint/2010/main" val="20823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NOAA (https://oceanexplorer.noaa.gov/edu/curriculum/section3.pdf): “Surface currents are generated largely by wind. Their patterns are determined by wind direction, Coriolis forces from the Earth’s rotation, and the position of landforms that interact with the currents.  Surface wind-driven currents generate upwelling currents in conjunction with landforms, creating </a:t>
            </a:r>
            <a:r>
              <a:rPr lang="en-GB" dirty="0" err="1"/>
              <a:t>deepwater</a:t>
            </a:r>
            <a:r>
              <a:rPr lang="en-GB" dirty="0"/>
              <a:t> currents.</a:t>
            </a:r>
          </a:p>
          <a:p>
            <a:r>
              <a:rPr lang="en-GB" dirty="0"/>
              <a:t>Currents may also be generated by density differences in water masses caused by temperature and salinity variations.  These currents move water masses through the deep ocean—taking nutrients, oxygen and temperature with them.”</a:t>
            </a:r>
          </a:p>
        </p:txBody>
      </p:sp>
      <p:sp>
        <p:nvSpPr>
          <p:cNvPr id="4" name="Slide Number Placeholder 3"/>
          <p:cNvSpPr>
            <a:spLocks noGrp="1"/>
          </p:cNvSpPr>
          <p:nvPr>
            <p:ph type="sldNum" sz="quarter" idx="10"/>
          </p:nvPr>
        </p:nvSpPr>
        <p:spPr/>
        <p:txBody>
          <a:bodyPr/>
          <a:lstStyle/>
          <a:p>
            <a:fld id="{2B6BA734-E47A-4414-AD02-F361D2EF207D}" type="slidenum">
              <a:rPr lang="en-GB" smtClean="0"/>
              <a:t>7</a:t>
            </a:fld>
            <a:endParaRPr lang="en-GB"/>
          </a:p>
        </p:txBody>
      </p:sp>
    </p:spTree>
    <p:extLst>
      <p:ext uri="{BB962C8B-B14F-4D97-AF65-F5344CB8AC3E}">
        <p14:creationId xmlns:p14="http://schemas.microsoft.com/office/powerpoint/2010/main" val="3104493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5/28/2024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plymouth.ac.uk/news/pr-features/microplastics-in-the-ocean" TargetMode="External"/><Relationship Id="rId2" Type="http://schemas.openxmlformats.org/officeDocument/2006/relationships/hyperlink" Target="https://oceanservice.noaa.gov/facts/microplastics.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lasticbank.org/" TargetMode="External"/><Relationship Id="rId7" Type="http://schemas.openxmlformats.org/officeDocument/2006/relationships/hyperlink" Target="https://www.theguardian.com/science/2017/apr/24/plastic-munching-worms-could-help-wage-war-on-waste-galleria-mellonella" TargetMode="External"/><Relationship Id="rId2" Type="http://schemas.openxmlformats.org/officeDocument/2006/relationships/hyperlink" Target="https://www.youtube.com/watch?v=mT4Qbp89nIQ" TargetMode="External"/><Relationship Id="rId1" Type="http://schemas.openxmlformats.org/officeDocument/2006/relationships/slideLayout" Target="../slideLayouts/slideLayout2.xml"/><Relationship Id="rId6" Type="http://schemas.openxmlformats.org/officeDocument/2006/relationships/hyperlink" Target="https://www.theguardian.com/environment/2016/mar/10/could-a-new-plastic-eating-bacteria-help-combat-this-pollution-scourge" TargetMode="External"/><Relationship Id="rId5" Type="http://schemas.openxmlformats.org/officeDocument/2006/relationships/hyperlink" Target="https://wasteaid.org.uk/" TargetMode="External"/><Relationship Id="rId4" Type="http://schemas.openxmlformats.org/officeDocument/2006/relationships/hyperlink" Target="https://www.theoceancleanup.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A7FF-1F07-4EC6-89A9-602BC052E966}"/>
              </a:ext>
            </a:extLst>
          </p:cNvPr>
          <p:cNvSpPr>
            <a:spLocks noGrp="1"/>
          </p:cNvSpPr>
          <p:nvPr>
            <p:ph type="ctrTitle"/>
          </p:nvPr>
        </p:nvSpPr>
        <p:spPr>
          <a:xfrm>
            <a:off x="1751011" y="2688956"/>
            <a:ext cx="8689976" cy="2509213"/>
          </a:xfrm>
        </p:spPr>
        <p:txBody>
          <a:bodyPr/>
          <a:lstStyle/>
          <a:p>
            <a:r>
              <a:rPr lang="en-GB" dirty="0"/>
              <a:t>Litter Pack</a:t>
            </a:r>
            <a:br>
              <a:rPr lang="en-GB" dirty="0"/>
            </a:br>
            <a:r>
              <a:rPr lang="en-GB" sz="3600" dirty="0"/>
              <a:t>Lesson 5: The great ocean plastic problem</a:t>
            </a:r>
          </a:p>
        </p:txBody>
      </p:sp>
      <p:sp>
        <p:nvSpPr>
          <p:cNvPr id="3" name="Subtitle 2">
            <a:extLst>
              <a:ext uri="{FF2B5EF4-FFF2-40B4-BE49-F238E27FC236}">
                <a16:creationId xmlns:a16="http://schemas.microsoft.com/office/drawing/2014/main" id="{B1AB6025-1DE1-4F1C-9F13-55DEB746E12A}"/>
              </a:ext>
            </a:extLst>
          </p:cNvPr>
          <p:cNvSpPr>
            <a:spLocks noGrp="1"/>
          </p:cNvSpPr>
          <p:nvPr>
            <p:ph type="subTitle" idx="1"/>
          </p:nvPr>
        </p:nvSpPr>
        <p:spPr>
          <a:xfrm>
            <a:off x="-244043" y="5621422"/>
            <a:ext cx="8689976" cy="1371599"/>
          </a:xfrm>
        </p:spPr>
        <p:txBody>
          <a:bodyPr/>
          <a:lstStyle/>
          <a:p>
            <a:r>
              <a:rPr lang="en-GB" dirty="0"/>
              <a:t>KS2 Science/Geography</a:t>
            </a:r>
          </a:p>
        </p:txBody>
      </p:sp>
      <p:pic>
        <p:nvPicPr>
          <p:cNvPr id="4" name="Picture 2">
            <a:extLst>
              <a:ext uri="{FF2B5EF4-FFF2-40B4-BE49-F238E27FC236}">
                <a16:creationId xmlns:a16="http://schemas.microsoft.com/office/drawing/2014/main" id="{241DEA3C-47E7-4FB6-B9CA-AE7431CA2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CDA36C8-243E-4E33-82F9-A6F2C138A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050" y="1541513"/>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860AE7-8FD0-4528-A50D-B8C9ACD741A6}"/>
              </a:ext>
            </a:extLst>
          </p:cNvPr>
          <p:cNvPicPr>
            <a:picLocks noChangeAspect="1"/>
          </p:cNvPicPr>
          <p:nvPr/>
        </p:nvPicPr>
        <p:blipFill>
          <a:blip r:embed="rId2"/>
          <a:stretch>
            <a:fillRect/>
          </a:stretch>
        </p:blipFill>
        <p:spPr>
          <a:xfrm>
            <a:off x="1452996" y="177090"/>
            <a:ext cx="9317923" cy="6324293"/>
          </a:xfrm>
          <a:prstGeom prst="rect">
            <a:avLst/>
          </a:prstGeom>
        </p:spPr>
      </p:pic>
      <p:sp>
        <p:nvSpPr>
          <p:cNvPr id="8" name="Rectangle 7">
            <a:extLst>
              <a:ext uri="{FF2B5EF4-FFF2-40B4-BE49-F238E27FC236}">
                <a16:creationId xmlns:a16="http://schemas.microsoft.com/office/drawing/2014/main" id="{ACFB9621-1A8D-47E7-AFB1-7CB7A63FCFA9}"/>
              </a:ext>
            </a:extLst>
          </p:cNvPr>
          <p:cNvSpPr/>
          <p:nvPr/>
        </p:nvSpPr>
        <p:spPr>
          <a:xfrm>
            <a:off x="1452996" y="6501383"/>
            <a:ext cx="5380704" cy="369332"/>
          </a:xfrm>
          <a:prstGeom prst="rect">
            <a:avLst/>
          </a:prstGeom>
        </p:spPr>
        <p:txBody>
          <a:bodyPr wrap="none">
            <a:spAutoFit/>
          </a:bodyPr>
          <a:lstStyle/>
          <a:p>
            <a:r>
              <a:rPr lang="en-GB" dirty="0"/>
              <a:t>http://www.cbc.ca/news2/interactives/ocean-garbage/</a:t>
            </a:r>
          </a:p>
        </p:txBody>
      </p:sp>
    </p:spTree>
    <p:extLst>
      <p:ext uri="{BB962C8B-B14F-4D97-AF65-F5344CB8AC3E}">
        <p14:creationId xmlns:p14="http://schemas.microsoft.com/office/powerpoint/2010/main" val="337275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371F31-9201-4818-812E-E8E7BD7B9479}"/>
              </a:ext>
            </a:extLst>
          </p:cNvPr>
          <p:cNvPicPr>
            <a:picLocks noChangeAspect="1"/>
          </p:cNvPicPr>
          <p:nvPr/>
        </p:nvPicPr>
        <p:blipFill>
          <a:blip r:embed="rId2"/>
          <a:stretch>
            <a:fillRect/>
          </a:stretch>
        </p:blipFill>
        <p:spPr>
          <a:xfrm>
            <a:off x="1600200" y="192836"/>
            <a:ext cx="9052559" cy="6397141"/>
          </a:xfrm>
          <a:prstGeom prst="rect">
            <a:avLst/>
          </a:prstGeom>
        </p:spPr>
      </p:pic>
      <p:pic>
        <p:nvPicPr>
          <p:cNvPr id="3" name="Picture 2">
            <a:extLst>
              <a:ext uri="{FF2B5EF4-FFF2-40B4-BE49-F238E27FC236}">
                <a16:creationId xmlns:a16="http://schemas.microsoft.com/office/drawing/2014/main" id="{E95F49CE-440C-462D-A064-BFF68DD08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883" y="5142016"/>
            <a:ext cx="1502281" cy="159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43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18C0-6BC6-47CA-8F5F-C45E5053E0A7}"/>
              </a:ext>
            </a:extLst>
          </p:cNvPr>
          <p:cNvSpPr>
            <a:spLocks noGrp="1"/>
          </p:cNvSpPr>
          <p:nvPr>
            <p:ph type="title"/>
          </p:nvPr>
        </p:nvSpPr>
        <p:spPr/>
        <p:txBody>
          <a:bodyPr/>
          <a:lstStyle/>
          <a:p>
            <a:r>
              <a:rPr lang="en-GB" dirty="0"/>
              <a:t>microplastics</a:t>
            </a:r>
          </a:p>
        </p:txBody>
      </p:sp>
      <p:sp>
        <p:nvSpPr>
          <p:cNvPr id="3" name="Content Placeholder 2">
            <a:extLst>
              <a:ext uri="{FF2B5EF4-FFF2-40B4-BE49-F238E27FC236}">
                <a16:creationId xmlns:a16="http://schemas.microsoft.com/office/drawing/2014/main" id="{9B148EAC-D8FD-4ADB-BD3F-5024E798607C}"/>
              </a:ext>
            </a:extLst>
          </p:cNvPr>
          <p:cNvSpPr>
            <a:spLocks noGrp="1"/>
          </p:cNvSpPr>
          <p:nvPr>
            <p:ph sz="quarter" idx="13"/>
          </p:nvPr>
        </p:nvSpPr>
        <p:spPr/>
        <p:txBody>
          <a:bodyPr/>
          <a:lstStyle/>
          <a:p>
            <a:r>
              <a:rPr lang="en-GB" cap="none" dirty="0"/>
              <a:t>Plastics break up into lots of tiny little pieces called microplastics.</a:t>
            </a:r>
          </a:p>
          <a:p>
            <a:r>
              <a:rPr lang="en-GB" cap="none" dirty="0"/>
              <a:t>People have found them all over the world, in the frozen North Pole and Antarctica, in fish, birds, mammals, even us.</a:t>
            </a:r>
          </a:p>
          <a:p>
            <a:r>
              <a:rPr lang="en-GB" cap="none" dirty="0"/>
              <a:t>We don’t know how these may affect us in the future.</a:t>
            </a:r>
          </a:p>
          <a:p>
            <a:r>
              <a:rPr lang="en-GB" cap="none" dirty="0">
                <a:hlinkClick r:id="rId2"/>
              </a:rPr>
              <a:t>https://oceanservice.noaa.gov/facts/microplastics.html</a:t>
            </a:r>
            <a:r>
              <a:rPr lang="en-GB" cap="none" dirty="0"/>
              <a:t> </a:t>
            </a:r>
          </a:p>
          <a:p>
            <a:r>
              <a:rPr lang="en-GB" cap="none" dirty="0"/>
              <a:t>Research in Devon is helping us find out more about the problem: </a:t>
            </a:r>
          </a:p>
          <a:p>
            <a:r>
              <a:rPr lang="en-GB" cap="none" dirty="0">
                <a:hlinkClick r:id="rId3"/>
              </a:rPr>
              <a:t>https://www.plymouth.ac.uk/news/pr-features/microplastics-in-the-ocean</a:t>
            </a:r>
            <a:r>
              <a:rPr lang="en-GB" cap="none" dirty="0"/>
              <a:t> </a:t>
            </a:r>
          </a:p>
        </p:txBody>
      </p:sp>
      <p:pic>
        <p:nvPicPr>
          <p:cNvPr id="4" name="Picture 3">
            <a:extLst>
              <a:ext uri="{FF2B5EF4-FFF2-40B4-BE49-F238E27FC236}">
                <a16:creationId xmlns:a16="http://schemas.microsoft.com/office/drawing/2014/main" id="{1B6DB65C-C0C1-49A1-B841-5930513B5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4267" y="4866230"/>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19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AB90-EB3E-431A-9644-DF2B5C43824E}"/>
              </a:ext>
            </a:extLst>
          </p:cNvPr>
          <p:cNvSpPr>
            <a:spLocks noGrp="1"/>
          </p:cNvSpPr>
          <p:nvPr>
            <p:ph type="title"/>
          </p:nvPr>
        </p:nvSpPr>
        <p:spPr>
          <a:xfrm>
            <a:off x="913774" y="191797"/>
            <a:ext cx="10364451" cy="1596177"/>
          </a:xfrm>
        </p:spPr>
        <p:txBody>
          <a:bodyPr/>
          <a:lstStyle/>
          <a:p>
            <a:r>
              <a:rPr lang="en-GB" dirty="0"/>
              <a:t>What is happening to help solve this problem?</a:t>
            </a:r>
          </a:p>
        </p:txBody>
      </p:sp>
      <p:sp>
        <p:nvSpPr>
          <p:cNvPr id="3" name="Content Placeholder 2">
            <a:extLst>
              <a:ext uri="{FF2B5EF4-FFF2-40B4-BE49-F238E27FC236}">
                <a16:creationId xmlns:a16="http://schemas.microsoft.com/office/drawing/2014/main" id="{181BDF53-5149-4BBD-9BA9-5066CAFFFA02}"/>
              </a:ext>
            </a:extLst>
          </p:cNvPr>
          <p:cNvSpPr>
            <a:spLocks noGrp="1"/>
          </p:cNvSpPr>
          <p:nvPr>
            <p:ph sz="quarter" idx="13"/>
          </p:nvPr>
        </p:nvSpPr>
        <p:spPr>
          <a:xfrm>
            <a:off x="563880" y="1787974"/>
            <a:ext cx="11628120" cy="4846320"/>
          </a:xfrm>
        </p:spPr>
        <p:txBody>
          <a:bodyPr>
            <a:normAutofit/>
          </a:bodyPr>
          <a:lstStyle/>
          <a:p>
            <a:r>
              <a:rPr lang="en-GB" cap="none" dirty="0"/>
              <a:t>Reducing plastic pollution on the land</a:t>
            </a:r>
          </a:p>
          <a:p>
            <a:r>
              <a:rPr lang="en-GB" cap="none" dirty="0">
                <a:hlinkClick r:id="rId2"/>
              </a:rPr>
              <a:t>https://www.youtube.com/watch?v=mT4Qbp89nIQ</a:t>
            </a:r>
            <a:r>
              <a:rPr lang="en-GB" cap="none" dirty="0"/>
              <a:t> </a:t>
            </a:r>
            <a:r>
              <a:rPr lang="en-GB" cap="none" dirty="0">
                <a:hlinkClick r:id="rId3"/>
              </a:rPr>
              <a:t>https://www.plasticbank.org/</a:t>
            </a:r>
            <a:r>
              <a:rPr lang="en-GB" cap="none" dirty="0"/>
              <a:t> </a:t>
            </a:r>
          </a:p>
          <a:p>
            <a:r>
              <a:rPr lang="en-GB" cap="none" dirty="0"/>
              <a:t>Cleaning up the ocean plastics</a:t>
            </a:r>
          </a:p>
          <a:p>
            <a:r>
              <a:rPr lang="en-GB" cap="none" dirty="0">
                <a:hlinkClick r:id="rId4"/>
              </a:rPr>
              <a:t>https://www.youtube.com/watch?v=PuNXZvdVJg4 https://www.theoceancleanup.com/</a:t>
            </a:r>
            <a:r>
              <a:rPr lang="en-GB" cap="none" dirty="0"/>
              <a:t> </a:t>
            </a:r>
          </a:p>
          <a:p>
            <a:r>
              <a:rPr lang="en-GB" cap="none" dirty="0"/>
              <a:t>Waste charities like </a:t>
            </a:r>
            <a:r>
              <a:rPr lang="en-GB" cap="none" dirty="0" err="1"/>
              <a:t>Wasteaid</a:t>
            </a:r>
            <a:r>
              <a:rPr lang="en-GB" cap="none" dirty="0"/>
              <a:t> providing help to developing countries</a:t>
            </a:r>
          </a:p>
          <a:p>
            <a:r>
              <a:rPr lang="en-GB" cap="none" dirty="0">
                <a:hlinkClick r:id="rId5"/>
              </a:rPr>
              <a:t>https://wasteaid.org.uk/</a:t>
            </a:r>
            <a:r>
              <a:rPr lang="en-GB" cap="none" dirty="0"/>
              <a:t> </a:t>
            </a:r>
          </a:p>
          <a:p>
            <a:r>
              <a:rPr lang="en-GB" cap="none" dirty="0"/>
              <a:t>Research into plastic eating bacteria or other creatures</a:t>
            </a:r>
          </a:p>
          <a:p>
            <a:r>
              <a:rPr lang="en-GB" cap="none" dirty="0">
                <a:hlinkClick r:id="rId6"/>
              </a:rPr>
              <a:t>https://www.theguardian.com/environment/2016/mar/10/could-a-new-plastic-eating-bacteria-help-combat-this-pollution-scourge</a:t>
            </a:r>
            <a:r>
              <a:rPr lang="en-GB" cap="none" dirty="0"/>
              <a:t> </a:t>
            </a:r>
            <a:r>
              <a:rPr lang="en-GB" cap="none" dirty="0">
                <a:hlinkClick r:id="rId7"/>
              </a:rPr>
              <a:t>https://www.theguardian.com/science/2017/apr/24/plastic-munching-worms-could-help-wage-war-on-waste-galleria-mellonella</a:t>
            </a:r>
            <a:r>
              <a:rPr lang="en-GB" cap="none" dirty="0"/>
              <a:t> </a:t>
            </a:r>
          </a:p>
          <a:p>
            <a:endParaRPr lang="en-GB" cap="none" dirty="0"/>
          </a:p>
        </p:txBody>
      </p:sp>
      <p:pic>
        <p:nvPicPr>
          <p:cNvPr id="4" name="Picture 3">
            <a:extLst>
              <a:ext uri="{FF2B5EF4-FFF2-40B4-BE49-F238E27FC236}">
                <a16:creationId xmlns:a16="http://schemas.microsoft.com/office/drawing/2014/main" id="{A0267A23-CE3D-4AC1-97AD-92298D6C24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41700" y="5925786"/>
            <a:ext cx="764464" cy="81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01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E2A5-5126-4FD4-9D63-A755BF11F8AC}"/>
              </a:ext>
            </a:extLst>
          </p:cNvPr>
          <p:cNvSpPr>
            <a:spLocks noGrp="1"/>
          </p:cNvSpPr>
          <p:nvPr>
            <p:ph type="title"/>
          </p:nvPr>
        </p:nvSpPr>
        <p:spPr/>
        <p:txBody>
          <a:bodyPr/>
          <a:lstStyle/>
          <a:p>
            <a:r>
              <a:rPr lang="en-GB" dirty="0"/>
              <a:t>What can we do?</a:t>
            </a:r>
          </a:p>
        </p:txBody>
      </p:sp>
      <p:sp>
        <p:nvSpPr>
          <p:cNvPr id="3" name="Content Placeholder 2">
            <a:extLst>
              <a:ext uri="{FF2B5EF4-FFF2-40B4-BE49-F238E27FC236}">
                <a16:creationId xmlns:a16="http://schemas.microsoft.com/office/drawing/2014/main" id="{667F43FB-F8B3-4249-94CB-51BDCA6CC9FE}"/>
              </a:ext>
            </a:extLst>
          </p:cNvPr>
          <p:cNvSpPr>
            <a:spLocks noGrp="1"/>
          </p:cNvSpPr>
          <p:nvPr>
            <p:ph sz="quarter" idx="13"/>
          </p:nvPr>
        </p:nvSpPr>
        <p:spPr/>
        <p:txBody>
          <a:bodyPr>
            <a:noAutofit/>
          </a:bodyPr>
          <a:lstStyle/>
          <a:p>
            <a:r>
              <a:rPr lang="en-GB" sz="2800" cap="none" dirty="0"/>
              <a:t>Tell people about the problem – parents, teachers, everyone!</a:t>
            </a:r>
          </a:p>
          <a:p>
            <a:r>
              <a:rPr lang="en-GB" sz="2800" b="1" cap="none" dirty="0">
                <a:solidFill>
                  <a:schemeClr val="accent4">
                    <a:lumMod val="75000"/>
                  </a:schemeClr>
                </a:solidFill>
              </a:rPr>
              <a:t>Reduce</a:t>
            </a:r>
            <a:r>
              <a:rPr lang="en-GB" sz="2800" cap="none" dirty="0"/>
              <a:t> our own use of plastic – take part in plastic free schools or communities. Become a Refill School.</a:t>
            </a:r>
          </a:p>
          <a:p>
            <a:r>
              <a:rPr lang="en-GB" sz="2800" b="1" cap="none" dirty="0">
                <a:solidFill>
                  <a:schemeClr val="accent4">
                    <a:lumMod val="75000"/>
                  </a:schemeClr>
                </a:solidFill>
              </a:rPr>
              <a:t>Reuse</a:t>
            </a:r>
            <a:r>
              <a:rPr lang="en-GB" sz="2800" cap="none" dirty="0"/>
              <a:t> things where possible, mend stuff rather than throwing it away.</a:t>
            </a:r>
          </a:p>
          <a:p>
            <a:r>
              <a:rPr lang="en-GB" sz="2800" b="1" cap="none" dirty="0">
                <a:solidFill>
                  <a:schemeClr val="accent4">
                    <a:lumMod val="75000"/>
                  </a:schemeClr>
                </a:solidFill>
              </a:rPr>
              <a:t>Recycle </a:t>
            </a:r>
            <a:r>
              <a:rPr lang="en-GB" sz="2800" cap="none" dirty="0"/>
              <a:t>all our plastic. Check with your local District Council.</a:t>
            </a:r>
          </a:p>
          <a:p>
            <a:r>
              <a:rPr lang="en-GB" sz="2800" cap="none" dirty="0"/>
              <a:t>Take part in litter picks or beach cleans. Organise one yourselves!</a:t>
            </a:r>
          </a:p>
        </p:txBody>
      </p:sp>
      <p:pic>
        <p:nvPicPr>
          <p:cNvPr id="4" name="Picture 3">
            <a:extLst>
              <a:ext uri="{FF2B5EF4-FFF2-40B4-BE49-F238E27FC236}">
                <a16:creationId xmlns:a16="http://schemas.microsoft.com/office/drawing/2014/main" id="{9848561C-9487-48FE-ABA6-68931E3D9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2136" y="5225142"/>
            <a:ext cx="1424028" cy="151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09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7518B0-70D6-4E79-A49E-063A4E085E4A}"/>
              </a:ext>
            </a:extLst>
          </p:cNvPr>
          <p:cNvPicPr>
            <a:picLocks noGrp="1" noChangeAspect="1"/>
          </p:cNvPicPr>
          <p:nvPr>
            <p:ph sz="quarter" idx="13"/>
          </p:nvPr>
        </p:nvPicPr>
        <p:blipFill>
          <a:blip r:embed="rId2"/>
          <a:stretch>
            <a:fillRect/>
          </a:stretch>
        </p:blipFill>
        <p:spPr>
          <a:xfrm>
            <a:off x="1444487" y="750819"/>
            <a:ext cx="9167524" cy="5159651"/>
          </a:xfrm>
        </p:spPr>
      </p:pic>
      <p:pic>
        <p:nvPicPr>
          <p:cNvPr id="3" name="Picture 2">
            <a:extLst>
              <a:ext uri="{FF2B5EF4-FFF2-40B4-BE49-F238E27FC236}">
                <a16:creationId xmlns:a16="http://schemas.microsoft.com/office/drawing/2014/main" id="{BF430C12-9D92-427D-9AAF-868E89660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267" y="4866230"/>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29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AECC57-8650-4DBC-83AC-473CD42355CE}"/>
              </a:ext>
            </a:extLst>
          </p:cNvPr>
          <p:cNvPicPr>
            <a:picLocks noGrp="1" noChangeAspect="1"/>
          </p:cNvPicPr>
          <p:nvPr>
            <p:ph sz="quarter" idx="13"/>
          </p:nvPr>
        </p:nvPicPr>
        <p:blipFill>
          <a:blip r:embed="rId2"/>
          <a:stretch>
            <a:fillRect/>
          </a:stretch>
        </p:blipFill>
        <p:spPr>
          <a:xfrm>
            <a:off x="1113561" y="954158"/>
            <a:ext cx="9922751" cy="4731026"/>
          </a:xfrm>
        </p:spPr>
      </p:pic>
      <p:pic>
        <p:nvPicPr>
          <p:cNvPr id="3" name="Picture 2">
            <a:extLst>
              <a:ext uri="{FF2B5EF4-FFF2-40B4-BE49-F238E27FC236}">
                <a16:creationId xmlns:a16="http://schemas.microsoft.com/office/drawing/2014/main" id="{9E11C0CC-3559-49BC-A501-BECF72255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267" y="4866230"/>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37EBD4-0629-42CF-B029-715DCF113767}"/>
              </a:ext>
            </a:extLst>
          </p:cNvPr>
          <p:cNvPicPr>
            <a:picLocks noGrp="1" noChangeAspect="1"/>
          </p:cNvPicPr>
          <p:nvPr>
            <p:ph sz="quarter" idx="13"/>
          </p:nvPr>
        </p:nvPicPr>
        <p:blipFill>
          <a:blip r:embed="rId2"/>
          <a:stretch>
            <a:fillRect/>
          </a:stretch>
        </p:blipFill>
        <p:spPr>
          <a:xfrm>
            <a:off x="2160106" y="755374"/>
            <a:ext cx="7805570" cy="5237948"/>
          </a:xfrm>
        </p:spPr>
      </p:pic>
      <p:pic>
        <p:nvPicPr>
          <p:cNvPr id="3" name="Picture 2">
            <a:extLst>
              <a:ext uri="{FF2B5EF4-FFF2-40B4-BE49-F238E27FC236}">
                <a16:creationId xmlns:a16="http://schemas.microsoft.com/office/drawing/2014/main" id="{5A451401-6EE8-46C9-AA0B-1652BA363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267" y="4866230"/>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44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0123-7570-49B5-94A7-F8861CB32529}"/>
              </a:ext>
            </a:extLst>
          </p:cNvPr>
          <p:cNvSpPr>
            <a:spLocks noGrp="1"/>
          </p:cNvSpPr>
          <p:nvPr>
            <p:ph type="title"/>
          </p:nvPr>
        </p:nvSpPr>
        <p:spPr/>
        <p:txBody>
          <a:bodyPr/>
          <a:lstStyle/>
          <a:p>
            <a:r>
              <a:rPr lang="en-GB" dirty="0"/>
              <a:t>Plastic Litter in our oceans</a:t>
            </a:r>
          </a:p>
        </p:txBody>
      </p:sp>
      <p:sp>
        <p:nvSpPr>
          <p:cNvPr id="3" name="Content Placeholder 2">
            <a:extLst>
              <a:ext uri="{FF2B5EF4-FFF2-40B4-BE49-F238E27FC236}">
                <a16:creationId xmlns:a16="http://schemas.microsoft.com/office/drawing/2014/main" id="{AAFE073F-4686-425E-A323-76F54F01AA92}"/>
              </a:ext>
            </a:extLst>
          </p:cNvPr>
          <p:cNvSpPr>
            <a:spLocks noGrp="1"/>
          </p:cNvSpPr>
          <p:nvPr>
            <p:ph sz="quarter" idx="13"/>
          </p:nvPr>
        </p:nvSpPr>
        <p:spPr/>
        <p:txBody>
          <a:bodyPr/>
          <a:lstStyle/>
          <a:p>
            <a:r>
              <a:rPr lang="en-GB" cap="none" dirty="0"/>
              <a:t>Using your new knowledge about litter and plastics why do you think we have a problem with plastic in our oceans</a:t>
            </a:r>
          </a:p>
          <a:p>
            <a:r>
              <a:rPr lang="en-GB" cap="none" dirty="0"/>
              <a:t>Discuss with a partner</a:t>
            </a:r>
          </a:p>
          <a:p>
            <a:r>
              <a:rPr lang="en-GB" cap="none" dirty="0"/>
              <a:t>Now share with the class</a:t>
            </a:r>
          </a:p>
        </p:txBody>
      </p:sp>
      <p:pic>
        <p:nvPicPr>
          <p:cNvPr id="4" name="Picture 3">
            <a:extLst>
              <a:ext uri="{FF2B5EF4-FFF2-40B4-BE49-F238E27FC236}">
                <a16:creationId xmlns:a16="http://schemas.microsoft.com/office/drawing/2014/main" id="{BEA28E29-435D-41FE-81F3-CE41796D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267" y="4866230"/>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66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8F33-636F-46A7-8E9E-AC6067381667}"/>
              </a:ext>
            </a:extLst>
          </p:cNvPr>
          <p:cNvSpPr>
            <a:spLocks noGrp="1"/>
          </p:cNvSpPr>
          <p:nvPr>
            <p:ph type="title"/>
          </p:nvPr>
        </p:nvSpPr>
        <p:spPr/>
        <p:txBody>
          <a:bodyPr/>
          <a:lstStyle/>
          <a:p>
            <a:r>
              <a:rPr lang="en-GB" dirty="0"/>
              <a:t>Why?</a:t>
            </a:r>
          </a:p>
        </p:txBody>
      </p:sp>
      <p:sp>
        <p:nvSpPr>
          <p:cNvPr id="3" name="Content Placeholder 2">
            <a:extLst>
              <a:ext uri="{FF2B5EF4-FFF2-40B4-BE49-F238E27FC236}">
                <a16:creationId xmlns:a16="http://schemas.microsoft.com/office/drawing/2014/main" id="{82E09C84-E3A8-47A7-B7F7-7FDCD38B501C}"/>
              </a:ext>
            </a:extLst>
          </p:cNvPr>
          <p:cNvSpPr>
            <a:spLocks noGrp="1"/>
          </p:cNvSpPr>
          <p:nvPr>
            <p:ph sz="quarter" idx="13"/>
          </p:nvPr>
        </p:nvSpPr>
        <p:spPr/>
        <p:txBody>
          <a:bodyPr>
            <a:normAutofit fontScale="92500" lnSpcReduction="20000"/>
          </a:bodyPr>
          <a:lstStyle/>
          <a:p>
            <a:r>
              <a:rPr lang="en-GB" cap="none" dirty="0"/>
              <a:t>Plastic stays in the environment – almost all the plastic ever produced is still in the environment as it takes so long to break down.</a:t>
            </a:r>
          </a:p>
          <a:p>
            <a:r>
              <a:rPr lang="en-GB" cap="none" dirty="0"/>
              <a:t>We produce a lot of it – 300 million tons every year – that’s 42kg for every person on Earth every single year!</a:t>
            </a:r>
          </a:p>
          <a:p>
            <a:r>
              <a:rPr lang="en-GB" cap="none" dirty="0"/>
              <a:t>It is estimated that half of the plastic we use is used once then thrown away.</a:t>
            </a:r>
          </a:p>
          <a:p>
            <a:r>
              <a:rPr lang="en-GB" cap="none" dirty="0"/>
              <a:t>Many countries in the world have no waste collection systems – they have no choice but to throw it into their environment.</a:t>
            </a:r>
          </a:p>
          <a:p>
            <a:r>
              <a:rPr lang="en-GB" cap="none" dirty="0"/>
              <a:t>Plastic is light and floats, so it is washed by rain into rivers.</a:t>
            </a:r>
          </a:p>
          <a:p>
            <a:r>
              <a:rPr lang="en-GB" cap="none" dirty="0"/>
              <a:t>All water ends up in seas, rivers flow into the sea.</a:t>
            </a:r>
          </a:p>
          <a:p>
            <a:endParaRPr lang="en-GB" cap="none" dirty="0"/>
          </a:p>
        </p:txBody>
      </p:sp>
      <p:pic>
        <p:nvPicPr>
          <p:cNvPr id="4" name="Picture 3">
            <a:extLst>
              <a:ext uri="{FF2B5EF4-FFF2-40B4-BE49-F238E27FC236}">
                <a16:creationId xmlns:a16="http://schemas.microsoft.com/office/drawing/2014/main" id="{DF7793FC-E334-4448-A20A-32C24FA0F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267" y="4866230"/>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6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BA19-4A68-44C1-83C1-CBDC98C44BA5}"/>
              </a:ext>
            </a:extLst>
          </p:cNvPr>
          <p:cNvSpPr>
            <a:spLocks noGrp="1"/>
          </p:cNvSpPr>
          <p:nvPr>
            <p:ph type="title"/>
          </p:nvPr>
        </p:nvSpPr>
        <p:spPr>
          <a:xfrm>
            <a:off x="807758" y="0"/>
            <a:ext cx="10364451" cy="1596177"/>
          </a:xfrm>
        </p:spPr>
        <p:txBody>
          <a:bodyPr/>
          <a:lstStyle/>
          <a:p>
            <a:r>
              <a:rPr lang="en-GB" dirty="0"/>
              <a:t>Ocean gyres</a:t>
            </a:r>
          </a:p>
        </p:txBody>
      </p:sp>
      <p:sp>
        <p:nvSpPr>
          <p:cNvPr id="6" name="Content Placeholder 5">
            <a:extLst>
              <a:ext uri="{FF2B5EF4-FFF2-40B4-BE49-F238E27FC236}">
                <a16:creationId xmlns:a16="http://schemas.microsoft.com/office/drawing/2014/main" id="{5F2802D7-FD68-488A-90D6-5C2CA72E0A78}"/>
              </a:ext>
            </a:extLst>
          </p:cNvPr>
          <p:cNvSpPr>
            <a:spLocks noGrp="1"/>
          </p:cNvSpPr>
          <p:nvPr>
            <p:ph sz="quarter" idx="13"/>
          </p:nvPr>
        </p:nvSpPr>
        <p:spPr/>
        <p:txBody>
          <a:bodyPr/>
          <a:lstStyle/>
          <a:p>
            <a:r>
              <a:rPr lang="en-GB" cap="none" dirty="0"/>
              <a:t>Ocean gyres are massive ocean currents that circulate water and nutrients through the oceans.</a:t>
            </a:r>
          </a:p>
          <a:p>
            <a:r>
              <a:rPr lang="en-GB" cap="none" dirty="0"/>
              <a:t>They are responsible for a huge amount of life on Earth, by providing nutrients, oxygen and warmth to many animals.</a:t>
            </a:r>
          </a:p>
          <a:p>
            <a:r>
              <a:rPr lang="en-GB" cap="none" dirty="0"/>
              <a:t>Wind (caused by the rotation of the Earth) moves surface water around the globe, while deeper currents are created by differences in saltiness and temperature of different oceans.</a:t>
            </a:r>
          </a:p>
          <a:p>
            <a:r>
              <a:rPr lang="en-GB" cap="none" dirty="0"/>
              <a:t>They keep British beaches warm in summer and mild in winter through the Gulf Stream.</a:t>
            </a:r>
          </a:p>
        </p:txBody>
      </p:sp>
      <p:pic>
        <p:nvPicPr>
          <p:cNvPr id="4" name="Picture 3">
            <a:extLst>
              <a:ext uri="{FF2B5EF4-FFF2-40B4-BE49-F238E27FC236}">
                <a16:creationId xmlns:a16="http://schemas.microsoft.com/office/drawing/2014/main" id="{7BA06F2C-CC2E-4D90-BB45-5DD649FE7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267" y="4866230"/>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62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87ECB9-D1EF-417D-860E-42D186E39016}"/>
              </a:ext>
            </a:extLst>
          </p:cNvPr>
          <p:cNvPicPr>
            <a:picLocks noGrp="1" noChangeAspect="1"/>
          </p:cNvPicPr>
          <p:nvPr>
            <p:ph sz="quarter" idx="13"/>
          </p:nvPr>
        </p:nvPicPr>
        <p:blipFill>
          <a:blip r:embed="rId2"/>
          <a:stretch>
            <a:fillRect/>
          </a:stretch>
        </p:blipFill>
        <p:spPr>
          <a:xfrm>
            <a:off x="1118734" y="923332"/>
            <a:ext cx="9909908" cy="4954954"/>
          </a:xfrm>
        </p:spPr>
      </p:pic>
      <p:sp>
        <p:nvSpPr>
          <p:cNvPr id="6" name="TextBox 5">
            <a:extLst>
              <a:ext uri="{FF2B5EF4-FFF2-40B4-BE49-F238E27FC236}">
                <a16:creationId xmlns:a16="http://schemas.microsoft.com/office/drawing/2014/main" id="{9CE83D3C-CC4E-43D3-8469-DD7A28F988E2}"/>
              </a:ext>
            </a:extLst>
          </p:cNvPr>
          <p:cNvSpPr txBox="1"/>
          <p:nvPr/>
        </p:nvSpPr>
        <p:spPr>
          <a:xfrm>
            <a:off x="3927764" y="338557"/>
            <a:ext cx="5756564" cy="584775"/>
          </a:xfrm>
          <a:prstGeom prst="rect">
            <a:avLst/>
          </a:prstGeom>
          <a:noFill/>
        </p:spPr>
        <p:txBody>
          <a:bodyPr wrap="square" rtlCol="0">
            <a:spAutoFit/>
          </a:bodyPr>
          <a:lstStyle/>
          <a:p>
            <a:r>
              <a:rPr lang="en-GB" sz="3200" b="1" dirty="0"/>
              <a:t>The Five Ocean Gyres</a:t>
            </a:r>
          </a:p>
        </p:txBody>
      </p:sp>
      <p:pic>
        <p:nvPicPr>
          <p:cNvPr id="4" name="Picture 3">
            <a:extLst>
              <a:ext uri="{FF2B5EF4-FFF2-40B4-BE49-F238E27FC236}">
                <a16:creationId xmlns:a16="http://schemas.microsoft.com/office/drawing/2014/main" id="{715AD75E-E6CB-43B6-BDBB-C2F92CF77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267" y="4866230"/>
            <a:ext cx="1761897"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30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986D-9E93-42D0-B717-28FF468811CD}"/>
              </a:ext>
            </a:extLst>
          </p:cNvPr>
          <p:cNvSpPr>
            <a:spLocks noGrp="1"/>
          </p:cNvSpPr>
          <p:nvPr>
            <p:ph type="title"/>
          </p:nvPr>
        </p:nvSpPr>
        <p:spPr/>
        <p:txBody>
          <a:bodyPr/>
          <a:lstStyle/>
          <a:p>
            <a:r>
              <a:rPr lang="en-GB" dirty="0"/>
              <a:t>Plastic islands</a:t>
            </a:r>
          </a:p>
        </p:txBody>
      </p:sp>
      <p:sp>
        <p:nvSpPr>
          <p:cNvPr id="3" name="Content Placeholder 2">
            <a:extLst>
              <a:ext uri="{FF2B5EF4-FFF2-40B4-BE49-F238E27FC236}">
                <a16:creationId xmlns:a16="http://schemas.microsoft.com/office/drawing/2014/main" id="{AEB1E723-4B39-4DA5-83E5-41FCCD63D177}"/>
              </a:ext>
            </a:extLst>
          </p:cNvPr>
          <p:cNvSpPr>
            <a:spLocks noGrp="1"/>
          </p:cNvSpPr>
          <p:nvPr>
            <p:ph sz="quarter" idx="13"/>
          </p:nvPr>
        </p:nvSpPr>
        <p:spPr/>
        <p:txBody>
          <a:bodyPr>
            <a:normAutofit fontScale="92500" lnSpcReduction="10000"/>
          </a:bodyPr>
          <a:lstStyle/>
          <a:p>
            <a:r>
              <a:rPr lang="en-GB" cap="none" dirty="0"/>
              <a:t>Plastic is swept down rivers in countries with poor waste collection systems and ends up in the sea.</a:t>
            </a:r>
          </a:p>
          <a:p>
            <a:r>
              <a:rPr lang="en-GB" cap="none" dirty="0"/>
              <a:t>Some falls from container ships and other boats.</a:t>
            </a:r>
          </a:p>
          <a:p>
            <a:r>
              <a:rPr lang="en-GB" cap="none" dirty="0"/>
              <a:t>Plastic floats in water.</a:t>
            </a:r>
          </a:p>
          <a:p>
            <a:r>
              <a:rPr lang="en-GB" cap="none" dirty="0"/>
              <a:t>The ocean gyres trap the plastic and massive plastic islands are formed.</a:t>
            </a:r>
          </a:p>
          <a:p>
            <a:r>
              <a:rPr lang="en-GB" cap="none" dirty="0"/>
              <a:t>The plastic can be tiny pieces (microplastics) or huge pieces.</a:t>
            </a:r>
          </a:p>
          <a:p>
            <a:r>
              <a:rPr lang="en-GB" cap="none" dirty="0"/>
              <a:t>The plastic islands are now massive -  but there is almost 4x that amount on the ocean bed.</a:t>
            </a:r>
          </a:p>
          <a:p>
            <a:r>
              <a:rPr lang="en-GB" cap="none" dirty="0"/>
              <a:t>Research in 2014 worked out that 5.25 trillion particles of “plastic smog” surface pollution (269,000 tons) pollute our oceans worldwide.</a:t>
            </a:r>
          </a:p>
        </p:txBody>
      </p:sp>
      <p:pic>
        <p:nvPicPr>
          <p:cNvPr id="4" name="Picture 3">
            <a:extLst>
              <a:ext uri="{FF2B5EF4-FFF2-40B4-BE49-F238E27FC236}">
                <a16:creationId xmlns:a16="http://schemas.microsoft.com/office/drawing/2014/main" id="{43AB3C26-37BB-4687-A3F3-E39A6164F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7786" y="5135540"/>
            <a:ext cx="1508377" cy="160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87200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282</TotalTime>
  <Words>813</Words>
  <Application>Microsoft Office PowerPoint</Application>
  <PresentationFormat>Widescreen</PresentationFormat>
  <Paragraphs>55</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Droplet</vt:lpstr>
      <vt:lpstr>Litter Pack Lesson 5: The great ocean plastic problem</vt:lpstr>
      <vt:lpstr>PowerPoint Presentation</vt:lpstr>
      <vt:lpstr>PowerPoint Presentation</vt:lpstr>
      <vt:lpstr>PowerPoint Presentation</vt:lpstr>
      <vt:lpstr>Plastic Litter in our oceans</vt:lpstr>
      <vt:lpstr>Why?</vt:lpstr>
      <vt:lpstr>Ocean gyres</vt:lpstr>
      <vt:lpstr>PowerPoint Presentation</vt:lpstr>
      <vt:lpstr>Plastic islands</vt:lpstr>
      <vt:lpstr>PowerPoint Presentation</vt:lpstr>
      <vt:lpstr>PowerPoint Presentation</vt:lpstr>
      <vt:lpstr>microplastics</vt:lpstr>
      <vt:lpstr>What is happening to help solve this problem?</vt:lpstr>
      <vt:lpstr>What can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ocean plastic problem</dc:title>
  <dc:creator>Lucy Mottram</dc:creator>
  <cp:lastModifiedBy>Lucy Mottram</cp:lastModifiedBy>
  <cp:revision>17</cp:revision>
  <dcterms:created xsi:type="dcterms:W3CDTF">2018-05-01T09:32:24Z</dcterms:created>
  <dcterms:modified xsi:type="dcterms:W3CDTF">2024-05-28T13:56:20Z</dcterms:modified>
</cp:coreProperties>
</file>